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72" r:id="rId4"/>
    <p:sldId id="260" r:id="rId5"/>
    <p:sldId id="259" r:id="rId6"/>
    <p:sldId id="258" r:id="rId7"/>
    <p:sldId id="271" r:id="rId8"/>
    <p:sldId id="281" r:id="rId9"/>
    <p:sldId id="283" r:id="rId10"/>
    <p:sldId id="275" r:id="rId11"/>
    <p:sldId id="278" r:id="rId12"/>
    <p:sldId id="279" r:id="rId13"/>
    <p:sldId id="274" r:id="rId14"/>
    <p:sldId id="273" r:id="rId15"/>
    <p:sldId id="276" r:id="rId16"/>
    <p:sldId id="288" r:id="rId17"/>
    <p:sldId id="277" r:id="rId18"/>
    <p:sldId id="285" r:id="rId19"/>
    <p:sldId id="284" r:id="rId20"/>
    <p:sldId id="287" r:id="rId21"/>
    <p:sldId id="286" r:id="rId22"/>
    <p:sldId id="280" r:id="rId23"/>
    <p:sldId id="262" r:id="rId24"/>
    <p:sldId id="261" r:id="rId25"/>
    <p:sldId id="263" r:id="rId26"/>
    <p:sldId id="269" r:id="rId27"/>
    <p:sldId id="268" r:id="rId28"/>
    <p:sldId id="270" r:id="rId29"/>
    <p:sldId id="282" r:id="rId30"/>
    <p:sldId id="264" r:id="rId31"/>
    <p:sldId id="292" r:id="rId32"/>
    <p:sldId id="293" r:id="rId33"/>
    <p:sldId id="294" r:id="rId34"/>
    <p:sldId id="296" r:id="rId35"/>
    <p:sldId id="265" r:id="rId36"/>
    <p:sldId id="266" r:id="rId37"/>
    <p:sldId id="289" r:id="rId38"/>
    <p:sldId id="267" r:id="rId39"/>
    <p:sldId id="291"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82"/>
      </p:cViewPr>
      <p:guideLst>
        <p:guide orient="horz" pos="2160"/>
        <p:guide pos="2880"/>
      </p:guideLst>
    </p:cSldViewPr>
  </p:slideViewPr>
  <p:notesTextViewPr>
    <p:cViewPr>
      <p:scale>
        <a:sx n="1" d="1"/>
        <a:sy n="1" d="1"/>
      </p:scale>
      <p:origin x="0" y="0"/>
    </p:cViewPr>
  </p:notesTextViewPr>
  <p:sorterViewPr>
    <p:cViewPr>
      <p:scale>
        <a:sx n="70" d="100"/>
        <a:sy n="70" d="100"/>
      </p:scale>
      <p:origin x="0" y="28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C68B68-9609-4998-AD82-16BF1E90B579}" type="datetimeFigureOut">
              <a:rPr lang="en-US" smtClean="0"/>
              <a:pPr/>
              <a:t>3/21/2017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19928D-04A3-4C06-AEEF-7C815BA74E2A}" type="slidenum">
              <a:rPr lang="en-US" smtClean="0"/>
              <a:pPr/>
              <a:t>‹#›</a:t>
            </a:fld>
            <a:endParaRPr lang="en-US"/>
          </a:p>
        </p:txBody>
      </p:sp>
    </p:spTree>
    <p:extLst>
      <p:ext uri="{BB962C8B-B14F-4D97-AF65-F5344CB8AC3E}">
        <p14:creationId xmlns:p14="http://schemas.microsoft.com/office/powerpoint/2010/main" val="145273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7DA26-1748-49B2-8E69-EF09A44FAAF7}" type="datetimeFigureOut">
              <a:rPr lang="en-US" smtClean="0"/>
              <a:pPr/>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62E20-5C5D-43FD-9B8B-D2F27CF76803}" type="slidenum">
              <a:rPr lang="en-US" smtClean="0"/>
              <a:pPr/>
              <a:t>‹#›</a:t>
            </a:fld>
            <a:endParaRPr lang="en-US"/>
          </a:p>
        </p:txBody>
      </p:sp>
    </p:spTree>
    <p:extLst>
      <p:ext uri="{BB962C8B-B14F-4D97-AF65-F5344CB8AC3E}">
        <p14:creationId xmlns:p14="http://schemas.microsoft.com/office/powerpoint/2010/main" val="41343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62E20-5C5D-43FD-9B8B-D2F27CF76803}" type="slidenum">
              <a:rPr lang="en-US" smtClean="0"/>
              <a:pPr/>
              <a:t>1</a:t>
            </a:fld>
            <a:endParaRPr lang="en-US"/>
          </a:p>
        </p:txBody>
      </p:sp>
    </p:spTree>
    <p:extLst>
      <p:ext uri="{BB962C8B-B14F-4D97-AF65-F5344CB8AC3E}">
        <p14:creationId xmlns:p14="http://schemas.microsoft.com/office/powerpoint/2010/main" val="414593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10</a:t>
            </a:fld>
            <a:endParaRPr lang="en-US"/>
          </a:p>
        </p:txBody>
      </p:sp>
    </p:spTree>
    <p:extLst>
      <p:ext uri="{BB962C8B-B14F-4D97-AF65-F5344CB8AC3E}">
        <p14:creationId xmlns:p14="http://schemas.microsoft.com/office/powerpoint/2010/main" val="122212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11</a:t>
            </a:fld>
            <a:endParaRPr lang="en-US"/>
          </a:p>
        </p:txBody>
      </p:sp>
    </p:spTree>
    <p:extLst>
      <p:ext uri="{BB962C8B-B14F-4D97-AF65-F5344CB8AC3E}">
        <p14:creationId xmlns:p14="http://schemas.microsoft.com/office/powerpoint/2010/main" val="362962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12</a:t>
            </a:fld>
            <a:endParaRPr lang="en-US"/>
          </a:p>
        </p:txBody>
      </p:sp>
    </p:spTree>
    <p:extLst>
      <p:ext uri="{BB962C8B-B14F-4D97-AF65-F5344CB8AC3E}">
        <p14:creationId xmlns:p14="http://schemas.microsoft.com/office/powerpoint/2010/main" val="310096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13</a:t>
            </a:fld>
            <a:endParaRPr lang="en-US"/>
          </a:p>
        </p:txBody>
      </p:sp>
    </p:spTree>
    <p:extLst>
      <p:ext uri="{BB962C8B-B14F-4D97-AF65-F5344CB8AC3E}">
        <p14:creationId xmlns:p14="http://schemas.microsoft.com/office/powerpoint/2010/main" val="144785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14</a:t>
            </a:fld>
            <a:endParaRPr lang="en-US"/>
          </a:p>
        </p:txBody>
      </p:sp>
    </p:spTree>
    <p:extLst>
      <p:ext uri="{BB962C8B-B14F-4D97-AF65-F5344CB8AC3E}">
        <p14:creationId xmlns:p14="http://schemas.microsoft.com/office/powerpoint/2010/main" val="204487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15</a:t>
            </a:fld>
            <a:endParaRPr lang="en-US"/>
          </a:p>
        </p:txBody>
      </p:sp>
    </p:spTree>
    <p:extLst>
      <p:ext uri="{BB962C8B-B14F-4D97-AF65-F5344CB8AC3E}">
        <p14:creationId xmlns:p14="http://schemas.microsoft.com/office/powerpoint/2010/main" val="251704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16</a:t>
            </a:fld>
            <a:endParaRPr lang="en-US"/>
          </a:p>
        </p:txBody>
      </p:sp>
    </p:spTree>
    <p:extLst>
      <p:ext uri="{BB962C8B-B14F-4D97-AF65-F5344CB8AC3E}">
        <p14:creationId xmlns:p14="http://schemas.microsoft.com/office/powerpoint/2010/main" val="1710370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17</a:t>
            </a:fld>
            <a:endParaRPr lang="en-US"/>
          </a:p>
        </p:txBody>
      </p:sp>
    </p:spTree>
    <p:extLst>
      <p:ext uri="{BB962C8B-B14F-4D97-AF65-F5344CB8AC3E}">
        <p14:creationId xmlns:p14="http://schemas.microsoft.com/office/powerpoint/2010/main" val="1686258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18</a:t>
            </a:fld>
            <a:endParaRPr lang="en-US"/>
          </a:p>
        </p:txBody>
      </p:sp>
    </p:spTree>
    <p:extLst>
      <p:ext uri="{BB962C8B-B14F-4D97-AF65-F5344CB8AC3E}">
        <p14:creationId xmlns:p14="http://schemas.microsoft.com/office/powerpoint/2010/main" val="190809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19</a:t>
            </a:fld>
            <a:endParaRPr lang="en-US"/>
          </a:p>
        </p:txBody>
      </p:sp>
    </p:spTree>
    <p:extLst>
      <p:ext uri="{BB962C8B-B14F-4D97-AF65-F5344CB8AC3E}">
        <p14:creationId xmlns:p14="http://schemas.microsoft.com/office/powerpoint/2010/main" val="127654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a:t>
            </a:fld>
            <a:endParaRPr lang="en-US"/>
          </a:p>
        </p:txBody>
      </p:sp>
    </p:spTree>
    <p:extLst>
      <p:ext uri="{BB962C8B-B14F-4D97-AF65-F5344CB8AC3E}">
        <p14:creationId xmlns:p14="http://schemas.microsoft.com/office/powerpoint/2010/main" val="256763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20</a:t>
            </a:fld>
            <a:endParaRPr lang="en-US"/>
          </a:p>
        </p:txBody>
      </p:sp>
    </p:spTree>
    <p:extLst>
      <p:ext uri="{BB962C8B-B14F-4D97-AF65-F5344CB8AC3E}">
        <p14:creationId xmlns:p14="http://schemas.microsoft.com/office/powerpoint/2010/main" val="411430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21</a:t>
            </a:fld>
            <a:endParaRPr lang="en-US"/>
          </a:p>
        </p:txBody>
      </p:sp>
    </p:spTree>
    <p:extLst>
      <p:ext uri="{BB962C8B-B14F-4D97-AF65-F5344CB8AC3E}">
        <p14:creationId xmlns:p14="http://schemas.microsoft.com/office/powerpoint/2010/main" val="3291796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22</a:t>
            </a:fld>
            <a:endParaRPr lang="en-US"/>
          </a:p>
        </p:txBody>
      </p:sp>
    </p:spTree>
    <p:extLst>
      <p:ext uri="{BB962C8B-B14F-4D97-AF65-F5344CB8AC3E}">
        <p14:creationId xmlns:p14="http://schemas.microsoft.com/office/powerpoint/2010/main" val="308220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23</a:t>
            </a:fld>
            <a:endParaRPr lang="en-US"/>
          </a:p>
        </p:txBody>
      </p:sp>
    </p:spTree>
    <p:extLst>
      <p:ext uri="{BB962C8B-B14F-4D97-AF65-F5344CB8AC3E}">
        <p14:creationId xmlns:p14="http://schemas.microsoft.com/office/powerpoint/2010/main" val="2317115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24</a:t>
            </a:fld>
            <a:endParaRPr lang="en-US"/>
          </a:p>
        </p:txBody>
      </p:sp>
    </p:spTree>
    <p:extLst>
      <p:ext uri="{BB962C8B-B14F-4D97-AF65-F5344CB8AC3E}">
        <p14:creationId xmlns:p14="http://schemas.microsoft.com/office/powerpoint/2010/main" val="2267549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25</a:t>
            </a:fld>
            <a:endParaRPr lang="en-US"/>
          </a:p>
        </p:txBody>
      </p:sp>
    </p:spTree>
    <p:extLst>
      <p:ext uri="{BB962C8B-B14F-4D97-AF65-F5344CB8AC3E}">
        <p14:creationId xmlns:p14="http://schemas.microsoft.com/office/powerpoint/2010/main" val="99075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26</a:t>
            </a:fld>
            <a:endParaRPr lang="en-US"/>
          </a:p>
        </p:txBody>
      </p:sp>
    </p:spTree>
    <p:extLst>
      <p:ext uri="{BB962C8B-B14F-4D97-AF65-F5344CB8AC3E}">
        <p14:creationId xmlns:p14="http://schemas.microsoft.com/office/powerpoint/2010/main" val="3574289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27</a:t>
            </a:fld>
            <a:endParaRPr lang="en-US"/>
          </a:p>
        </p:txBody>
      </p:sp>
    </p:spTree>
    <p:extLst>
      <p:ext uri="{BB962C8B-B14F-4D97-AF65-F5344CB8AC3E}">
        <p14:creationId xmlns:p14="http://schemas.microsoft.com/office/powerpoint/2010/main" val="145653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28</a:t>
            </a:fld>
            <a:endParaRPr lang="en-US"/>
          </a:p>
        </p:txBody>
      </p:sp>
    </p:spTree>
    <p:extLst>
      <p:ext uri="{BB962C8B-B14F-4D97-AF65-F5344CB8AC3E}">
        <p14:creationId xmlns:p14="http://schemas.microsoft.com/office/powerpoint/2010/main" val="276075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29</a:t>
            </a:fld>
            <a:endParaRPr lang="en-US"/>
          </a:p>
        </p:txBody>
      </p:sp>
    </p:spTree>
    <p:extLst>
      <p:ext uri="{BB962C8B-B14F-4D97-AF65-F5344CB8AC3E}">
        <p14:creationId xmlns:p14="http://schemas.microsoft.com/office/powerpoint/2010/main" val="168226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a:t>
            </a:fld>
            <a:endParaRPr lang="en-US"/>
          </a:p>
        </p:txBody>
      </p:sp>
    </p:spTree>
    <p:extLst>
      <p:ext uri="{BB962C8B-B14F-4D97-AF65-F5344CB8AC3E}">
        <p14:creationId xmlns:p14="http://schemas.microsoft.com/office/powerpoint/2010/main" val="2328133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30</a:t>
            </a:fld>
            <a:endParaRPr lang="en-US"/>
          </a:p>
        </p:txBody>
      </p:sp>
    </p:spTree>
    <p:extLst>
      <p:ext uri="{BB962C8B-B14F-4D97-AF65-F5344CB8AC3E}">
        <p14:creationId xmlns:p14="http://schemas.microsoft.com/office/powerpoint/2010/main" val="4115913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31</a:t>
            </a:fld>
            <a:endParaRPr lang="en-US"/>
          </a:p>
        </p:txBody>
      </p:sp>
    </p:spTree>
    <p:extLst>
      <p:ext uri="{BB962C8B-B14F-4D97-AF65-F5344CB8AC3E}">
        <p14:creationId xmlns:p14="http://schemas.microsoft.com/office/powerpoint/2010/main" val="2238485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32</a:t>
            </a:fld>
            <a:endParaRPr lang="en-US"/>
          </a:p>
        </p:txBody>
      </p:sp>
    </p:spTree>
    <p:extLst>
      <p:ext uri="{BB962C8B-B14F-4D97-AF65-F5344CB8AC3E}">
        <p14:creationId xmlns:p14="http://schemas.microsoft.com/office/powerpoint/2010/main" val="174574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33</a:t>
            </a:fld>
            <a:endParaRPr lang="en-US"/>
          </a:p>
        </p:txBody>
      </p:sp>
    </p:spTree>
    <p:extLst>
      <p:ext uri="{BB962C8B-B14F-4D97-AF65-F5344CB8AC3E}">
        <p14:creationId xmlns:p14="http://schemas.microsoft.com/office/powerpoint/2010/main" val="3368187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34</a:t>
            </a:fld>
            <a:endParaRPr lang="en-US"/>
          </a:p>
        </p:txBody>
      </p:sp>
    </p:spTree>
    <p:extLst>
      <p:ext uri="{BB962C8B-B14F-4D97-AF65-F5344CB8AC3E}">
        <p14:creationId xmlns:p14="http://schemas.microsoft.com/office/powerpoint/2010/main" val="1837463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35</a:t>
            </a:fld>
            <a:endParaRPr lang="en-US"/>
          </a:p>
        </p:txBody>
      </p:sp>
    </p:spTree>
    <p:extLst>
      <p:ext uri="{BB962C8B-B14F-4D97-AF65-F5344CB8AC3E}">
        <p14:creationId xmlns:p14="http://schemas.microsoft.com/office/powerpoint/2010/main" val="417830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36</a:t>
            </a:fld>
            <a:endParaRPr lang="en-US"/>
          </a:p>
        </p:txBody>
      </p:sp>
    </p:spTree>
    <p:extLst>
      <p:ext uri="{BB962C8B-B14F-4D97-AF65-F5344CB8AC3E}">
        <p14:creationId xmlns:p14="http://schemas.microsoft.com/office/powerpoint/2010/main" val="3829433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37</a:t>
            </a:fld>
            <a:endParaRPr lang="en-US"/>
          </a:p>
        </p:txBody>
      </p:sp>
    </p:spTree>
    <p:extLst>
      <p:ext uri="{BB962C8B-B14F-4D97-AF65-F5344CB8AC3E}">
        <p14:creationId xmlns:p14="http://schemas.microsoft.com/office/powerpoint/2010/main" val="2076700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38</a:t>
            </a:fld>
            <a:endParaRPr lang="en-US"/>
          </a:p>
        </p:txBody>
      </p:sp>
    </p:spTree>
    <p:extLst>
      <p:ext uri="{BB962C8B-B14F-4D97-AF65-F5344CB8AC3E}">
        <p14:creationId xmlns:p14="http://schemas.microsoft.com/office/powerpoint/2010/main" val="1749921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39</a:t>
            </a:fld>
            <a:endParaRPr lang="en-US"/>
          </a:p>
        </p:txBody>
      </p:sp>
    </p:spTree>
    <p:extLst>
      <p:ext uri="{BB962C8B-B14F-4D97-AF65-F5344CB8AC3E}">
        <p14:creationId xmlns:p14="http://schemas.microsoft.com/office/powerpoint/2010/main" val="288504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4</a:t>
            </a:fld>
            <a:endParaRPr lang="en-US"/>
          </a:p>
        </p:txBody>
      </p:sp>
    </p:spTree>
    <p:extLst>
      <p:ext uri="{BB962C8B-B14F-4D97-AF65-F5344CB8AC3E}">
        <p14:creationId xmlns:p14="http://schemas.microsoft.com/office/powerpoint/2010/main" val="3561935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40</a:t>
            </a:fld>
            <a:endParaRPr lang="en-US"/>
          </a:p>
        </p:txBody>
      </p:sp>
    </p:spTree>
    <p:extLst>
      <p:ext uri="{BB962C8B-B14F-4D97-AF65-F5344CB8AC3E}">
        <p14:creationId xmlns:p14="http://schemas.microsoft.com/office/powerpoint/2010/main" val="392714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62E20-5C5D-43FD-9B8B-D2F27CF76803}" type="slidenum">
              <a:rPr lang="en-US" smtClean="0"/>
              <a:pPr/>
              <a:t>5</a:t>
            </a:fld>
            <a:endParaRPr lang="en-US"/>
          </a:p>
        </p:txBody>
      </p:sp>
    </p:spTree>
    <p:extLst>
      <p:ext uri="{BB962C8B-B14F-4D97-AF65-F5344CB8AC3E}">
        <p14:creationId xmlns:p14="http://schemas.microsoft.com/office/powerpoint/2010/main" val="92239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6</a:t>
            </a:fld>
            <a:endParaRPr lang="en-US"/>
          </a:p>
        </p:txBody>
      </p:sp>
    </p:spTree>
    <p:extLst>
      <p:ext uri="{BB962C8B-B14F-4D97-AF65-F5344CB8AC3E}">
        <p14:creationId xmlns:p14="http://schemas.microsoft.com/office/powerpoint/2010/main" val="333314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7</a:t>
            </a:fld>
            <a:endParaRPr lang="en-US"/>
          </a:p>
        </p:txBody>
      </p:sp>
    </p:spTree>
    <p:extLst>
      <p:ext uri="{BB962C8B-B14F-4D97-AF65-F5344CB8AC3E}">
        <p14:creationId xmlns:p14="http://schemas.microsoft.com/office/powerpoint/2010/main" val="222168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8</a:t>
            </a:fld>
            <a:endParaRPr lang="en-US"/>
          </a:p>
        </p:txBody>
      </p:sp>
    </p:spTree>
    <p:extLst>
      <p:ext uri="{BB962C8B-B14F-4D97-AF65-F5344CB8AC3E}">
        <p14:creationId xmlns:p14="http://schemas.microsoft.com/office/powerpoint/2010/main" val="306397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9</a:t>
            </a:fld>
            <a:endParaRPr lang="en-US"/>
          </a:p>
        </p:txBody>
      </p:sp>
    </p:spTree>
    <p:extLst>
      <p:ext uri="{BB962C8B-B14F-4D97-AF65-F5344CB8AC3E}">
        <p14:creationId xmlns:p14="http://schemas.microsoft.com/office/powerpoint/2010/main" val="191348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4511E-71EE-46F0-A81C-35975B30F023}"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30872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4511E-71EE-46F0-A81C-35975B30F023}"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74957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4511E-71EE-46F0-A81C-35975B30F023}"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416518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4511E-71EE-46F0-A81C-35975B30F023}"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199000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4511E-71EE-46F0-A81C-35975B30F023}"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344728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4511E-71EE-46F0-A81C-35975B30F023}"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75083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4511E-71EE-46F0-A81C-35975B30F023}"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378966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4511E-71EE-46F0-A81C-35975B30F023}"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67379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4511E-71EE-46F0-A81C-35975B30F023}"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184343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4511E-71EE-46F0-A81C-35975B30F023}"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62757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4511E-71EE-46F0-A81C-35975B30F023}"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8491E-93DA-4B12-875B-FD6A5FE47459}" type="slidenum">
              <a:rPr lang="en-US" smtClean="0"/>
              <a:pPr/>
              <a:t>‹#›</a:t>
            </a:fld>
            <a:endParaRPr lang="en-US"/>
          </a:p>
        </p:txBody>
      </p:sp>
    </p:spTree>
    <p:extLst>
      <p:ext uri="{BB962C8B-B14F-4D97-AF65-F5344CB8AC3E}">
        <p14:creationId xmlns:p14="http://schemas.microsoft.com/office/powerpoint/2010/main" val="406685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4511E-71EE-46F0-A81C-35975B30F023}"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8491E-93DA-4B12-875B-FD6A5FE47459}" type="slidenum">
              <a:rPr lang="en-US" smtClean="0"/>
              <a:pPr/>
              <a:t>‹#›</a:t>
            </a:fld>
            <a:endParaRPr lang="en-US"/>
          </a:p>
        </p:txBody>
      </p:sp>
    </p:spTree>
    <p:extLst>
      <p:ext uri="{BB962C8B-B14F-4D97-AF65-F5344CB8AC3E}">
        <p14:creationId xmlns:p14="http://schemas.microsoft.com/office/powerpoint/2010/main" val="116610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238153" cy="769441"/>
          </a:xfrm>
          <a:prstGeom prst="rect">
            <a:avLst/>
          </a:prstGeom>
          <a:noFill/>
        </p:spPr>
        <p:txBody>
          <a:bodyPr wrap="none" rtlCol="0">
            <a:spAutoFit/>
          </a:bodyPr>
          <a:lstStyle/>
          <a:p>
            <a:r>
              <a:rPr lang="en-US" sz="4400" b="1" dirty="0" smtClean="0"/>
              <a:t>Rethinking Theory in Black Studies</a:t>
            </a:r>
            <a:endParaRPr lang="en-US" sz="44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2" y="1044327"/>
            <a:ext cx="4452938" cy="566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961524"/>
            <a:ext cx="3733800" cy="437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5334000"/>
            <a:ext cx="3976217" cy="1200329"/>
          </a:xfrm>
          <a:prstGeom prst="rect">
            <a:avLst/>
          </a:prstGeom>
          <a:noFill/>
        </p:spPr>
        <p:txBody>
          <a:bodyPr wrap="none" rtlCol="0">
            <a:spAutoFit/>
          </a:bodyPr>
          <a:lstStyle/>
          <a:p>
            <a:pPr algn="ctr"/>
            <a:r>
              <a:rPr lang="en-US" dirty="0" smtClean="0"/>
              <a:t>Abdul </a:t>
            </a:r>
            <a:r>
              <a:rPr lang="en-US" dirty="0" err="1" smtClean="0"/>
              <a:t>Alkalimat</a:t>
            </a:r>
            <a:endParaRPr lang="en-US" dirty="0" smtClean="0"/>
          </a:p>
          <a:p>
            <a:pPr algn="ctr"/>
            <a:r>
              <a:rPr lang="en-US" dirty="0" smtClean="0"/>
              <a:t>Department of African American Studies</a:t>
            </a:r>
          </a:p>
          <a:p>
            <a:pPr algn="ctr"/>
            <a:r>
              <a:rPr lang="en-US" dirty="0" smtClean="0"/>
              <a:t>University of Illinois</a:t>
            </a:r>
          </a:p>
          <a:p>
            <a:pPr algn="ctr"/>
            <a:r>
              <a:rPr lang="en-US" dirty="0" smtClean="0"/>
              <a:t>Fall 2011</a:t>
            </a:r>
            <a:endParaRPr lang="en-US" dirty="0"/>
          </a:p>
        </p:txBody>
      </p:sp>
    </p:spTree>
    <p:extLst>
      <p:ext uri="{BB962C8B-B14F-4D97-AF65-F5344CB8AC3E}">
        <p14:creationId xmlns:p14="http://schemas.microsoft.com/office/powerpoint/2010/main" val="424043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138" y="314980"/>
            <a:ext cx="8077724" cy="523220"/>
          </a:xfrm>
          <a:prstGeom prst="rect">
            <a:avLst/>
          </a:prstGeom>
          <a:noFill/>
        </p:spPr>
        <p:txBody>
          <a:bodyPr wrap="none" rtlCol="0">
            <a:spAutoFit/>
          </a:bodyPr>
          <a:lstStyle/>
          <a:p>
            <a:r>
              <a:rPr lang="en-US" sz="2800" b="1" dirty="0" smtClean="0"/>
              <a:t>Third world fight against colonialism and imperialism</a:t>
            </a:r>
            <a:endParaRPr lang="en-US" sz="2800" b="1" dirty="0"/>
          </a:p>
        </p:txBody>
      </p:sp>
      <p:sp>
        <p:nvSpPr>
          <p:cNvPr id="3" name="TextBox 2"/>
          <p:cNvSpPr txBox="1"/>
          <p:nvPr/>
        </p:nvSpPr>
        <p:spPr>
          <a:xfrm>
            <a:off x="479044" y="871478"/>
            <a:ext cx="3244927" cy="2339102"/>
          </a:xfrm>
          <a:prstGeom prst="rect">
            <a:avLst/>
          </a:prstGeom>
          <a:noFill/>
        </p:spPr>
        <p:txBody>
          <a:bodyPr wrap="none" rtlCol="0">
            <a:spAutoFit/>
          </a:bodyPr>
          <a:lstStyle/>
          <a:p>
            <a:r>
              <a:rPr lang="en-US" sz="2000" b="1" dirty="0" smtClean="0"/>
              <a:t>Colonialism/imperialism:</a:t>
            </a:r>
            <a:endParaRPr lang="en-US" dirty="0"/>
          </a:p>
          <a:p>
            <a:r>
              <a:rPr lang="en-US" dirty="0" smtClean="0"/>
              <a:t>European/western powers</a:t>
            </a:r>
          </a:p>
          <a:p>
            <a:r>
              <a:rPr lang="en-US" dirty="0" smtClean="0"/>
              <a:t>Decadent feudalists</a:t>
            </a:r>
          </a:p>
          <a:p>
            <a:r>
              <a:rPr lang="en-US" dirty="0" smtClean="0"/>
              <a:t>Comprador capitalists</a:t>
            </a:r>
          </a:p>
          <a:p>
            <a:r>
              <a:rPr lang="en-US" dirty="0" smtClean="0"/>
              <a:t>Mercenary war lords</a:t>
            </a:r>
          </a:p>
          <a:p>
            <a:r>
              <a:rPr lang="en-US" i="1" dirty="0" smtClean="0"/>
              <a:t>Example</a:t>
            </a:r>
            <a:r>
              <a:rPr lang="en-US" dirty="0" smtClean="0"/>
              <a:t>: The </a:t>
            </a:r>
            <a:r>
              <a:rPr lang="en-US" b="1" dirty="0" smtClean="0"/>
              <a:t>1885</a:t>
            </a:r>
            <a:r>
              <a:rPr lang="en-US" dirty="0" smtClean="0"/>
              <a:t> Berlin</a:t>
            </a:r>
          </a:p>
          <a:p>
            <a:r>
              <a:rPr lang="en-US" dirty="0" smtClean="0"/>
              <a:t>Conference when they carved</a:t>
            </a:r>
          </a:p>
          <a:p>
            <a:r>
              <a:rPr lang="en-US" dirty="0" smtClean="0"/>
              <a:t>Up Africa for European interests.</a:t>
            </a:r>
            <a:endParaRPr lang="en-US" dirty="0"/>
          </a:p>
        </p:txBody>
      </p:sp>
      <p:sp>
        <p:nvSpPr>
          <p:cNvPr id="4" name="TextBox 3"/>
          <p:cNvSpPr txBox="1"/>
          <p:nvPr/>
        </p:nvSpPr>
        <p:spPr>
          <a:xfrm>
            <a:off x="4724400" y="871478"/>
            <a:ext cx="4381777" cy="2862322"/>
          </a:xfrm>
          <a:prstGeom prst="rect">
            <a:avLst/>
          </a:prstGeom>
          <a:noFill/>
        </p:spPr>
        <p:txBody>
          <a:bodyPr wrap="none" rtlCol="0">
            <a:spAutoFit/>
          </a:bodyPr>
          <a:lstStyle/>
          <a:p>
            <a:r>
              <a:rPr lang="en-US" sz="2000" b="1" dirty="0" smtClean="0"/>
              <a:t>National Liberation Movement:</a:t>
            </a:r>
            <a:endParaRPr lang="en-US" sz="2000" b="1" dirty="0"/>
          </a:p>
          <a:p>
            <a:r>
              <a:rPr lang="en-US" sz="2000" dirty="0" smtClean="0"/>
              <a:t>Workers</a:t>
            </a:r>
          </a:p>
          <a:p>
            <a:r>
              <a:rPr lang="en-US" sz="2000" dirty="0" smtClean="0"/>
              <a:t>Peasants</a:t>
            </a:r>
          </a:p>
          <a:p>
            <a:r>
              <a:rPr lang="en-US" sz="2000" dirty="0" smtClean="0"/>
              <a:t>Middle class</a:t>
            </a:r>
          </a:p>
          <a:p>
            <a:r>
              <a:rPr lang="en-US" sz="2000" dirty="0" smtClean="0"/>
              <a:t>National capitalists</a:t>
            </a:r>
          </a:p>
          <a:p>
            <a:r>
              <a:rPr lang="en-US" sz="2000" dirty="0" smtClean="0"/>
              <a:t>Patriotic feudal leaders</a:t>
            </a:r>
          </a:p>
          <a:p>
            <a:r>
              <a:rPr lang="en-US" sz="2000" i="1" dirty="0"/>
              <a:t>Example</a:t>
            </a:r>
            <a:r>
              <a:rPr lang="en-US" sz="2000" dirty="0"/>
              <a:t>: The </a:t>
            </a:r>
            <a:r>
              <a:rPr lang="en-US" sz="2000" b="1" dirty="0"/>
              <a:t>1955</a:t>
            </a:r>
            <a:r>
              <a:rPr lang="en-US" sz="2000" dirty="0"/>
              <a:t> Bandung Conference</a:t>
            </a:r>
          </a:p>
          <a:p>
            <a:endParaRPr lang="en-US" sz="2000" dirty="0" smtClean="0"/>
          </a:p>
          <a:p>
            <a:endParaRPr lang="en-US" sz="2000"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747" y="3210580"/>
            <a:ext cx="4083054" cy="354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Right Arrow 4"/>
          <p:cNvSpPr/>
          <p:nvPr/>
        </p:nvSpPr>
        <p:spPr>
          <a:xfrm>
            <a:off x="3450844" y="1529846"/>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4215" y="4726453"/>
            <a:ext cx="1376362" cy="186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1.bp.blogspot.com/-uuET5A5kRhQ/T5reeH1IevI/AAAAAAAACnw/HOcKauqnWQA/s1600/ColonisationAfric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62" y="3241060"/>
            <a:ext cx="3048262" cy="354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45654" cy="523220"/>
          </a:xfrm>
          <a:prstGeom prst="rect">
            <a:avLst/>
          </a:prstGeom>
          <a:noFill/>
        </p:spPr>
        <p:txBody>
          <a:bodyPr wrap="none" rtlCol="0">
            <a:spAutoFit/>
          </a:bodyPr>
          <a:lstStyle/>
          <a:p>
            <a:r>
              <a:rPr lang="en-US" sz="2800" b="1" dirty="0" smtClean="0"/>
              <a:t>Our freedom struggle was turned into a civil rights struggle</a:t>
            </a:r>
            <a:endParaRPr lang="en-US" sz="2800" b="1" dirty="0"/>
          </a:p>
        </p:txBody>
      </p:sp>
      <p:sp>
        <p:nvSpPr>
          <p:cNvPr id="3" name="TextBox 2"/>
          <p:cNvSpPr txBox="1"/>
          <p:nvPr/>
        </p:nvSpPr>
        <p:spPr>
          <a:xfrm>
            <a:off x="76200" y="990600"/>
            <a:ext cx="4953000" cy="5909310"/>
          </a:xfrm>
          <a:prstGeom prst="rect">
            <a:avLst/>
          </a:prstGeom>
          <a:noFill/>
        </p:spPr>
        <p:txBody>
          <a:bodyPr wrap="square" rtlCol="0">
            <a:spAutoFit/>
          </a:bodyPr>
          <a:lstStyle/>
          <a:p>
            <a:pPr marL="682625" indent="-682625"/>
            <a:r>
              <a:rPr lang="en-US" b="1" dirty="0" smtClean="0"/>
              <a:t>1789</a:t>
            </a:r>
            <a:r>
              <a:rPr lang="en-US" dirty="0" smtClean="0"/>
              <a:t>	</a:t>
            </a:r>
            <a:r>
              <a:rPr lang="en-US" b="1" dirty="0" smtClean="0"/>
              <a:t>US Constitution </a:t>
            </a:r>
            <a:r>
              <a:rPr lang="en-US" dirty="0" smtClean="0"/>
              <a:t>goes into effect.  Written by slave owners. </a:t>
            </a:r>
            <a:r>
              <a:rPr lang="en-US" dirty="0"/>
              <a:t>F</a:t>
            </a:r>
            <a:r>
              <a:rPr lang="en-US" dirty="0" smtClean="0"/>
              <a:t>ailed to end slavery or even the slave trade.  Established  “civil rights.”  But the Bill of Rights was not included and had to be added after the threat of armed struggle by the workers and farmers.</a:t>
            </a:r>
          </a:p>
          <a:p>
            <a:pPr marL="682625" indent="-682625"/>
            <a:endParaRPr lang="en-US" dirty="0"/>
          </a:p>
          <a:p>
            <a:pPr marL="682625" indent="-682625"/>
            <a:r>
              <a:rPr lang="en-US" b="1" dirty="0" smtClean="0"/>
              <a:t>1865</a:t>
            </a:r>
            <a:r>
              <a:rPr lang="en-US" dirty="0" smtClean="0"/>
              <a:t>	</a:t>
            </a:r>
            <a:r>
              <a:rPr lang="en-US" b="1" dirty="0" smtClean="0"/>
              <a:t>The thirteenth amendment </a:t>
            </a:r>
            <a:r>
              <a:rPr lang="en-US" dirty="0" smtClean="0"/>
              <a:t>to the Constitution ended slavery.  1963 Abe Lincoln had issued the “Emancipation Proclamation” to free the slaves where he couldn’t but not where he could.</a:t>
            </a:r>
          </a:p>
          <a:p>
            <a:pPr marL="682625" lvl="1" indent="-682625"/>
            <a:endParaRPr lang="en-US" dirty="0"/>
          </a:p>
          <a:p>
            <a:pPr marL="682625" indent="-682625"/>
            <a:r>
              <a:rPr lang="en-US" b="1" dirty="0" smtClean="0"/>
              <a:t>1964</a:t>
            </a:r>
            <a:r>
              <a:rPr lang="en-US" dirty="0" smtClean="0"/>
              <a:t>	</a:t>
            </a:r>
            <a:r>
              <a:rPr lang="en-US" b="1" dirty="0" smtClean="0"/>
              <a:t>The </a:t>
            </a:r>
            <a:r>
              <a:rPr lang="en-US" b="1" dirty="0"/>
              <a:t>Civil Rights Act</a:t>
            </a:r>
            <a:r>
              <a:rPr lang="en-US" dirty="0"/>
              <a:t> defines the </a:t>
            </a:r>
            <a:r>
              <a:rPr lang="en-US" dirty="0" smtClean="0"/>
              <a:t>accomplishment of </a:t>
            </a:r>
            <a:r>
              <a:rPr lang="en-US" dirty="0"/>
              <a:t>the “Freedom Movement” that had been </a:t>
            </a:r>
            <a:r>
              <a:rPr lang="en-US" dirty="0" smtClean="0"/>
              <a:t>turned </a:t>
            </a:r>
            <a:r>
              <a:rPr lang="en-US" dirty="0"/>
              <a:t>into a “civil rights movement.”  </a:t>
            </a:r>
            <a:r>
              <a:rPr lang="en-US" dirty="0" smtClean="0"/>
              <a:t>Fighting to </a:t>
            </a:r>
            <a:r>
              <a:rPr lang="en-US" dirty="0"/>
              <a:t>be free from the system became being in </a:t>
            </a:r>
            <a:r>
              <a:rPr lang="en-US" dirty="0" smtClean="0"/>
              <a:t>that system</a:t>
            </a:r>
            <a:r>
              <a:rPr lang="en-US" dirty="0"/>
              <a:t>!  Freedom became a piece of paper.</a:t>
            </a:r>
          </a:p>
          <a:p>
            <a:pPr marL="682625" lvl="1" indent="-682625"/>
            <a:endParaRPr lang="en-US" dirty="0" smtClean="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066800"/>
            <a:ext cx="407641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455" y="152400"/>
            <a:ext cx="8001294" cy="1077218"/>
          </a:xfrm>
          <a:prstGeom prst="rect">
            <a:avLst/>
          </a:prstGeom>
          <a:noFill/>
        </p:spPr>
        <p:txBody>
          <a:bodyPr wrap="none" rtlCol="0">
            <a:spAutoFit/>
          </a:bodyPr>
          <a:lstStyle/>
          <a:p>
            <a:pPr algn="ctr"/>
            <a:r>
              <a:rPr lang="en-US" sz="4000" b="1" i="1" dirty="0" smtClean="0"/>
              <a:t>Social Class</a:t>
            </a:r>
          </a:p>
          <a:p>
            <a:pPr algn="ctr"/>
            <a:r>
              <a:rPr lang="en-US" sz="2400" b="1" dirty="0" smtClean="0"/>
              <a:t>Crisis of </a:t>
            </a:r>
            <a:r>
              <a:rPr lang="en-US" sz="2400" b="1" dirty="0"/>
              <a:t>N</a:t>
            </a:r>
            <a:r>
              <a:rPr lang="en-US" sz="2400" b="1" dirty="0" smtClean="0"/>
              <a:t>ational liberation/Socialism = crisis of Black Power  </a:t>
            </a:r>
            <a:endParaRPr lang="en-US" sz="2400" b="1" dirty="0"/>
          </a:p>
        </p:txBody>
      </p:sp>
      <p:sp>
        <p:nvSpPr>
          <p:cNvPr id="3" name="TextBox 2"/>
          <p:cNvSpPr txBox="1"/>
          <p:nvPr/>
        </p:nvSpPr>
        <p:spPr>
          <a:xfrm>
            <a:off x="381000" y="1524000"/>
            <a:ext cx="4660571" cy="4801314"/>
          </a:xfrm>
          <a:prstGeom prst="rect">
            <a:avLst/>
          </a:prstGeom>
          <a:noFill/>
        </p:spPr>
        <p:txBody>
          <a:bodyPr wrap="none" rtlCol="0">
            <a:spAutoFit/>
          </a:bodyPr>
          <a:lstStyle/>
          <a:p>
            <a:r>
              <a:rPr lang="en-US" b="1" dirty="0" smtClean="0"/>
              <a:t>National liberation movement </a:t>
            </a:r>
            <a:r>
              <a:rPr lang="en-US" dirty="0" smtClean="0"/>
              <a:t>was led by </a:t>
            </a:r>
          </a:p>
          <a:p>
            <a:r>
              <a:rPr lang="en-US" dirty="0" smtClean="0"/>
              <a:t>middle classes who in the end betrayed the </a:t>
            </a:r>
          </a:p>
          <a:p>
            <a:r>
              <a:rPr lang="en-US" dirty="0" smtClean="0"/>
              <a:t>revolutionary process by being captured by </a:t>
            </a:r>
          </a:p>
          <a:p>
            <a:r>
              <a:rPr lang="en-US" dirty="0" smtClean="0"/>
              <a:t>neo-liberal policies of late capitalism.  The </a:t>
            </a:r>
          </a:p>
          <a:p>
            <a:r>
              <a:rPr lang="en-US" dirty="0" smtClean="0"/>
              <a:t>exception was China and the leadership of </a:t>
            </a:r>
          </a:p>
          <a:p>
            <a:r>
              <a:rPr lang="en-US" dirty="0" smtClean="0"/>
              <a:t>the Communist Party and Mao’s theory of </a:t>
            </a:r>
          </a:p>
          <a:p>
            <a:r>
              <a:rPr lang="en-US" dirty="0" smtClean="0"/>
              <a:t>New Democracy.</a:t>
            </a:r>
          </a:p>
          <a:p>
            <a:endParaRPr lang="en-US" dirty="0"/>
          </a:p>
          <a:p>
            <a:r>
              <a:rPr lang="en-US" b="1" dirty="0" smtClean="0"/>
              <a:t>Socialism</a:t>
            </a:r>
            <a:r>
              <a:rPr lang="en-US" dirty="0" smtClean="0"/>
              <a:t> of the 20</a:t>
            </a:r>
            <a:r>
              <a:rPr lang="en-US" baseline="30000" dirty="0" smtClean="0"/>
              <a:t>th</a:t>
            </a:r>
            <a:r>
              <a:rPr lang="en-US" dirty="0" smtClean="0"/>
              <a:t> century is turning to</a:t>
            </a:r>
          </a:p>
          <a:p>
            <a:r>
              <a:rPr lang="en-US" dirty="0"/>
              <a:t>e</a:t>
            </a:r>
            <a:r>
              <a:rPr lang="en-US" dirty="0" smtClean="0"/>
              <a:t>mbrace various forms of capitalism in the</a:t>
            </a:r>
          </a:p>
          <a:p>
            <a:r>
              <a:rPr lang="en-US" dirty="0" smtClean="0"/>
              <a:t>21</a:t>
            </a:r>
            <a:r>
              <a:rPr lang="en-US" baseline="30000" dirty="0" smtClean="0"/>
              <a:t>st</a:t>
            </a:r>
            <a:r>
              <a:rPr lang="en-US" dirty="0" smtClean="0"/>
              <a:t> century.  Class polarity and poverty have</a:t>
            </a:r>
          </a:p>
          <a:p>
            <a:r>
              <a:rPr lang="en-US" dirty="0"/>
              <a:t>f</a:t>
            </a:r>
            <a:r>
              <a:rPr lang="en-US" dirty="0" smtClean="0"/>
              <a:t>orced socialism into crisis.</a:t>
            </a:r>
          </a:p>
          <a:p>
            <a:endParaRPr lang="en-US" dirty="0"/>
          </a:p>
          <a:p>
            <a:r>
              <a:rPr lang="en-US" b="1" dirty="0" smtClean="0"/>
              <a:t>Black Middle Class </a:t>
            </a:r>
            <a:r>
              <a:rPr lang="en-US" dirty="0" smtClean="0"/>
              <a:t>in the US now includes a</a:t>
            </a:r>
          </a:p>
          <a:p>
            <a:r>
              <a:rPr lang="en-US" dirty="0"/>
              <a:t>m</a:t>
            </a:r>
            <a:r>
              <a:rPr lang="en-US" dirty="0" smtClean="0"/>
              <a:t>ainstreamed fraction that has joined with</a:t>
            </a:r>
          </a:p>
          <a:p>
            <a:r>
              <a:rPr lang="en-US" dirty="0"/>
              <a:t>c</a:t>
            </a:r>
            <a:r>
              <a:rPr lang="en-US" dirty="0" smtClean="0"/>
              <a:t>orporate interests in opposition to the African </a:t>
            </a:r>
          </a:p>
          <a:p>
            <a:r>
              <a:rPr lang="en-US" dirty="0" smtClean="0"/>
              <a:t>American majority.</a:t>
            </a:r>
          </a:p>
        </p:txBody>
      </p:sp>
      <p:sp>
        <p:nvSpPr>
          <p:cNvPr id="4" name="TextBox 3"/>
          <p:cNvSpPr txBox="1"/>
          <p:nvPr/>
        </p:nvSpPr>
        <p:spPr>
          <a:xfrm>
            <a:off x="5486400" y="1524000"/>
            <a:ext cx="3331233" cy="5724644"/>
          </a:xfrm>
          <a:prstGeom prst="rect">
            <a:avLst/>
          </a:prstGeom>
          <a:noFill/>
        </p:spPr>
        <p:txBody>
          <a:bodyPr wrap="none" rtlCol="0">
            <a:spAutoFit/>
          </a:bodyPr>
          <a:lstStyle/>
          <a:p>
            <a:r>
              <a:rPr lang="en-US" b="1" dirty="0" smtClean="0"/>
              <a:t>Examples of betrayal</a:t>
            </a:r>
            <a:r>
              <a:rPr lang="en-US" dirty="0" smtClean="0"/>
              <a:t>:</a:t>
            </a:r>
          </a:p>
          <a:p>
            <a:r>
              <a:rPr lang="en-US" dirty="0" smtClean="0"/>
              <a:t>Zimbabwe</a:t>
            </a:r>
          </a:p>
          <a:p>
            <a:r>
              <a:rPr lang="en-US" dirty="0" smtClean="0"/>
              <a:t>South Africa</a:t>
            </a:r>
          </a:p>
          <a:p>
            <a:endParaRPr lang="en-US" dirty="0"/>
          </a:p>
          <a:p>
            <a:endParaRPr lang="en-US" dirty="0" smtClean="0"/>
          </a:p>
          <a:p>
            <a:endParaRPr lang="en-US" dirty="0"/>
          </a:p>
          <a:p>
            <a:endParaRPr lang="en-US" dirty="0" smtClean="0"/>
          </a:p>
          <a:p>
            <a:endParaRPr lang="en-US" dirty="0"/>
          </a:p>
          <a:p>
            <a:r>
              <a:rPr lang="en-US" b="1" dirty="0"/>
              <a:t>Examples of restoring capitalism</a:t>
            </a:r>
            <a:r>
              <a:rPr lang="en-US" dirty="0"/>
              <a:t>:</a:t>
            </a:r>
          </a:p>
          <a:p>
            <a:r>
              <a:rPr lang="en-US" dirty="0"/>
              <a:t>Russia</a:t>
            </a:r>
          </a:p>
          <a:p>
            <a:r>
              <a:rPr lang="en-US" dirty="0" smtClean="0"/>
              <a:t>China</a:t>
            </a:r>
          </a:p>
          <a:p>
            <a:endParaRPr lang="en-US" dirty="0"/>
          </a:p>
          <a:p>
            <a:endParaRPr lang="en-US" b="1" dirty="0"/>
          </a:p>
          <a:p>
            <a:r>
              <a:rPr lang="en-US" b="1" dirty="0" smtClean="0"/>
              <a:t>Examples </a:t>
            </a:r>
            <a:r>
              <a:rPr lang="en-US" b="1" dirty="0"/>
              <a:t>of </a:t>
            </a:r>
            <a:r>
              <a:rPr lang="en-US" b="1" dirty="0" smtClean="0"/>
              <a:t>betrayal</a:t>
            </a:r>
            <a:r>
              <a:rPr lang="en-US" dirty="0"/>
              <a:t>:</a:t>
            </a:r>
          </a:p>
          <a:p>
            <a:r>
              <a:rPr lang="en-US" dirty="0"/>
              <a:t>Corporate officials</a:t>
            </a:r>
          </a:p>
          <a:p>
            <a:r>
              <a:rPr lang="en-US" dirty="0"/>
              <a:t>High government officials</a:t>
            </a:r>
          </a:p>
          <a:p>
            <a:r>
              <a:rPr lang="en-US" dirty="0"/>
              <a:t>Elite academics</a:t>
            </a:r>
          </a:p>
          <a:p>
            <a:endParaRPr lang="en-US" dirty="0"/>
          </a:p>
          <a:p>
            <a:endParaRPr lang="en-US" dirty="0" smtClean="0"/>
          </a:p>
          <a:p>
            <a:endParaRPr lang="en-US" dirty="0"/>
          </a:p>
        </p:txBody>
      </p:sp>
      <p:sp>
        <p:nvSpPr>
          <p:cNvPr id="5" name="TextBox 4"/>
          <p:cNvSpPr txBox="1"/>
          <p:nvPr/>
        </p:nvSpPr>
        <p:spPr>
          <a:xfrm>
            <a:off x="5486400" y="3581400"/>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57200"/>
            <a:ext cx="9337300" cy="646331"/>
          </a:xfrm>
          <a:prstGeom prst="rect">
            <a:avLst/>
          </a:prstGeom>
          <a:noFill/>
        </p:spPr>
        <p:txBody>
          <a:bodyPr wrap="none" rtlCol="0">
            <a:spAutoFit/>
          </a:bodyPr>
          <a:lstStyle/>
          <a:p>
            <a:r>
              <a:rPr lang="en-US" sz="3600" b="1" dirty="0" smtClean="0"/>
              <a:t>E Franklin Frazier sounded the ideological alarm</a:t>
            </a:r>
            <a:endParaRPr lang="en-US" sz="3600" b="1"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99" y="1219200"/>
            <a:ext cx="2714401"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4191000"/>
            <a:ext cx="2883675" cy="646331"/>
          </a:xfrm>
          <a:prstGeom prst="rect">
            <a:avLst/>
          </a:prstGeom>
          <a:noFill/>
        </p:spPr>
        <p:txBody>
          <a:bodyPr wrap="none" rtlCol="0">
            <a:spAutoFit/>
          </a:bodyPr>
          <a:lstStyle/>
          <a:p>
            <a:pPr algn="ctr"/>
            <a:r>
              <a:rPr lang="en-US" dirty="0" smtClean="0"/>
              <a:t>1894 – 1962</a:t>
            </a:r>
          </a:p>
          <a:p>
            <a:pPr algn="ctr"/>
            <a:r>
              <a:rPr lang="en-US" dirty="0" smtClean="0"/>
              <a:t>Professor, Howard University</a:t>
            </a:r>
            <a:endParaRPr lang="en-US" dirty="0"/>
          </a:p>
        </p:txBody>
      </p:sp>
      <p:sp>
        <p:nvSpPr>
          <p:cNvPr id="4" name="TextBox 3"/>
          <p:cNvSpPr txBox="1"/>
          <p:nvPr/>
        </p:nvSpPr>
        <p:spPr>
          <a:xfrm>
            <a:off x="3581400" y="1219200"/>
            <a:ext cx="5425588" cy="5355312"/>
          </a:xfrm>
          <a:prstGeom prst="rect">
            <a:avLst/>
          </a:prstGeom>
          <a:noFill/>
        </p:spPr>
        <p:txBody>
          <a:bodyPr wrap="none" rtlCol="0">
            <a:spAutoFit/>
          </a:bodyPr>
          <a:lstStyle/>
          <a:p>
            <a:r>
              <a:rPr lang="en-US" dirty="0" smtClean="0"/>
              <a:t>“All </a:t>
            </a:r>
            <a:r>
              <a:rPr lang="en-US" b="1" dirty="0"/>
              <a:t>African intellectuals </a:t>
            </a:r>
            <a:r>
              <a:rPr lang="en-US" dirty="0"/>
              <a:t>begin with the fact of the </a:t>
            </a:r>
            <a:endParaRPr lang="en-US" dirty="0" smtClean="0"/>
          </a:p>
          <a:p>
            <a:r>
              <a:rPr lang="en-US" dirty="0" smtClean="0"/>
              <a:t>colonial </a:t>
            </a:r>
            <a:r>
              <a:rPr lang="en-US" dirty="0"/>
              <a:t>experience of the African.  They possess </a:t>
            </a:r>
            <a:r>
              <a:rPr lang="en-US" dirty="0" smtClean="0"/>
              <a:t>a </a:t>
            </a:r>
          </a:p>
          <a:p>
            <a:r>
              <a:rPr lang="en-US" dirty="0" smtClean="0"/>
              <a:t>profound </a:t>
            </a:r>
            <a:r>
              <a:rPr lang="en-US" dirty="0"/>
              <a:t>understanding of the colonial experience </a:t>
            </a:r>
            <a:endParaRPr lang="en-US" dirty="0" smtClean="0"/>
          </a:p>
          <a:p>
            <a:r>
              <a:rPr lang="en-US" dirty="0" smtClean="0"/>
              <a:t>and </a:t>
            </a:r>
            <a:r>
              <a:rPr lang="en-US" dirty="0"/>
              <a:t>its obvious effects upon not only their traditional </a:t>
            </a:r>
            <a:endParaRPr lang="en-US" dirty="0" smtClean="0"/>
          </a:p>
          <a:p>
            <a:r>
              <a:rPr lang="en-US" dirty="0" smtClean="0"/>
              <a:t>social </a:t>
            </a:r>
            <a:r>
              <a:rPr lang="en-US" dirty="0"/>
              <a:t>organization, but of the less obvious and more </a:t>
            </a:r>
            <a:endParaRPr lang="en-US" dirty="0" smtClean="0"/>
          </a:p>
          <a:p>
            <a:r>
              <a:rPr lang="en-US" dirty="0" smtClean="0"/>
              <a:t>profound </a:t>
            </a:r>
            <a:r>
              <a:rPr lang="en-US" dirty="0"/>
              <a:t>effects upon the culture of the African </a:t>
            </a:r>
            <a:endParaRPr lang="en-US" dirty="0" smtClean="0"/>
          </a:p>
          <a:p>
            <a:r>
              <a:rPr lang="en-US" dirty="0" smtClean="0"/>
              <a:t>personality.</a:t>
            </a:r>
          </a:p>
          <a:p>
            <a:endParaRPr lang="en-US" dirty="0"/>
          </a:p>
          <a:p>
            <a:r>
              <a:rPr lang="en-US" dirty="0"/>
              <a:t>The </a:t>
            </a:r>
            <a:r>
              <a:rPr lang="en-US" b="1" dirty="0"/>
              <a:t>American Negro intellectual </a:t>
            </a:r>
            <a:r>
              <a:rPr lang="en-US" dirty="0"/>
              <a:t>goes his merry way </a:t>
            </a:r>
            <a:endParaRPr lang="en-US" dirty="0" smtClean="0"/>
          </a:p>
          <a:p>
            <a:r>
              <a:rPr lang="en-US" dirty="0" smtClean="0"/>
              <a:t>discussing </a:t>
            </a:r>
            <a:r>
              <a:rPr lang="en-US" dirty="0"/>
              <a:t>such matters as the superficial aspects </a:t>
            </a:r>
            <a:r>
              <a:rPr lang="en-US" dirty="0" smtClean="0"/>
              <a:t>of </a:t>
            </a:r>
          </a:p>
          <a:p>
            <a:r>
              <a:rPr lang="en-US" dirty="0" smtClean="0"/>
              <a:t>the </a:t>
            </a:r>
            <a:r>
              <a:rPr lang="en-US" dirty="0"/>
              <a:t>material standard of living among Negroes and </a:t>
            </a:r>
            <a:endParaRPr lang="en-US" dirty="0" smtClean="0"/>
          </a:p>
          <a:p>
            <a:r>
              <a:rPr lang="en-US" dirty="0" smtClean="0"/>
              <a:t>the </a:t>
            </a:r>
            <a:r>
              <a:rPr lang="en-US" dirty="0"/>
              <a:t>extent to which they enjoy civil rights.  He never </a:t>
            </a:r>
            <a:endParaRPr lang="en-US" dirty="0" smtClean="0"/>
          </a:p>
          <a:p>
            <a:r>
              <a:rPr lang="en-US" dirty="0" smtClean="0"/>
              <a:t>begins </a:t>
            </a:r>
            <a:r>
              <a:rPr lang="en-US" dirty="0"/>
              <a:t>with the fundamental fact </a:t>
            </a:r>
            <a:r>
              <a:rPr lang="en-US" dirty="0" smtClean="0"/>
              <a:t>of </a:t>
            </a:r>
            <a:r>
              <a:rPr lang="en-US" dirty="0"/>
              <a:t>what slavery has </a:t>
            </a:r>
            <a:endParaRPr lang="en-US" dirty="0" smtClean="0"/>
          </a:p>
          <a:p>
            <a:r>
              <a:rPr lang="en-US" dirty="0" smtClean="0"/>
              <a:t>done </a:t>
            </a:r>
            <a:r>
              <a:rPr lang="en-US" dirty="0"/>
              <a:t>to the Negro or the group which is called Negroes </a:t>
            </a:r>
            <a:endParaRPr lang="en-US" dirty="0" smtClean="0"/>
          </a:p>
          <a:p>
            <a:r>
              <a:rPr lang="en-US" dirty="0" smtClean="0"/>
              <a:t>in </a:t>
            </a:r>
            <a:r>
              <a:rPr lang="en-US" dirty="0"/>
              <a:t>the United States</a:t>
            </a:r>
            <a:r>
              <a:rPr lang="en-US" dirty="0" smtClean="0"/>
              <a:t>.”</a:t>
            </a:r>
          </a:p>
          <a:p>
            <a:endParaRPr lang="en-US" dirty="0"/>
          </a:p>
          <a:p>
            <a:r>
              <a:rPr lang="en-US" i="1" dirty="0" smtClean="0"/>
              <a:t>“The failure of the Negro Intellectual”</a:t>
            </a:r>
          </a:p>
          <a:p>
            <a:r>
              <a:rPr lang="en-US" dirty="0" smtClean="0"/>
              <a:t>Negro Digest (February, 1962, pages 26 – 36)</a:t>
            </a:r>
            <a:endParaRPr lang="en-US" dirty="0"/>
          </a:p>
          <a:p>
            <a:endParaRPr lang="en-US"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820" y="152399"/>
            <a:ext cx="38657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9" t="-50000" r="57238" b="50000"/>
          <a:stretch/>
        </p:blipFill>
        <p:spPr bwMode="auto">
          <a:xfrm>
            <a:off x="90191" y="-3581401"/>
            <a:ext cx="5070629" cy="716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5531" y="2971800"/>
            <a:ext cx="2214069" cy="954107"/>
          </a:xfrm>
          <a:prstGeom prst="rect">
            <a:avLst/>
          </a:prstGeom>
          <a:noFill/>
        </p:spPr>
        <p:txBody>
          <a:bodyPr wrap="none" rtlCol="0">
            <a:spAutoFit/>
          </a:bodyPr>
          <a:lstStyle/>
          <a:p>
            <a:pPr algn="ctr"/>
            <a:r>
              <a:rPr lang="en-US" sz="2800" b="1" dirty="0" smtClean="0"/>
              <a:t>Malcolm X</a:t>
            </a:r>
          </a:p>
          <a:p>
            <a:pPr algn="ctr"/>
            <a:r>
              <a:rPr lang="en-US" sz="2800" b="1" dirty="0" smtClean="0"/>
              <a:t>(1925 – 1965)</a:t>
            </a:r>
            <a:endParaRPr lang="en-US" sz="2800" b="1" dirty="0"/>
          </a:p>
        </p:txBody>
      </p:sp>
      <p:sp>
        <p:nvSpPr>
          <p:cNvPr id="3" name="TextBox 2"/>
          <p:cNvSpPr txBox="1"/>
          <p:nvPr/>
        </p:nvSpPr>
        <p:spPr>
          <a:xfrm flipH="1">
            <a:off x="187170" y="4027944"/>
            <a:ext cx="8804429" cy="2677656"/>
          </a:xfrm>
          <a:prstGeom prst="rect">
            <a:avLst/>
          </a:prstGeom>
          <a:noFill/>
        </p:spPr>
        <p:txBody>
          <a:bodyPr wrap="square" rtlCol="0">
            <a:spAutoFit/>
          </a:bodyPr>
          <a:lstStyle/>
          <a:p>
            <a:r>
              <a:rPr lang="en-US" sz="2400" dirty="0" smtClean="0"/>
              <a:t>A revolution in Black ideology and political culture took place when Black people broke free from the integrationist movement to return to the demand for freedom.   The main ideological spokesperson for this movement was Malcolm X.  He was also undergoing ideological transformation toward the </a:t>
            </a:r>
            <a:r>
              <a:rPr lang="en-US" sz="2400" i="1" dirty="0" smtClean="0"/>
              <a:t>three speeches in Detroit</a:t>
            </a:r>
            <a:r>
              <a:rPr lang="en-US" sz="2400" dirty="0" smtClean="0"/>
              <a:t> that laid out in great rhetorical style the outlines of the ideology of Revolution from a Black perspective.  </a:t>
            </a:r>
            <a:r>
              <a:rPr lang="en-US" sz="2400" b="1" dirty="0" smtClean="0"/>
              <a:t>Malcolm X was our revolutionary icon.</a:t>
            </a:r>
            <a:endParaRPr lang="en-US" sz="2400" b="1"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192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9765" y="2438400"/>
            <a:ext cx="2414635" cy="1107996"/>
          </a:xfrm>
          <a:prstGeom prst="rect">
            <a:avLst/>
          </a:prstGeom>
          <a:noFill/>
        </p:spPr>
        <p:txBody>
          <a:bodyPr wrap="none" rtlCol="0">
            <a:spAutoFit/>
          </a:bodyPr>
          <a:lstStyle/>
          <a:p>
            <a:r>
              <a:rPr lang="en-US" sz="4800" b="1" dirty="0" smtClean="0"/>
              <a:t>Malcolm</a:t>
            </a:r>
          </a:p>
          <a:p>
            <a:endParaRPr lang="en-US" dirty="0"/>
          </a:p>
        </p:txBody>
      </p:sp>
      <p:sp>
        <p:nvSpPr>
          <p:cNvPr id="2" name="TextBox 1"/>
          <p:cNvSpPr txBox="1"/>
          <p:nvPr/>
        </p:nvSpPr>
        <p:spPr>
          <a:xfrm>
            <a:off x="533400" y="533400"/>
            <a:ext cx="8212505" cy="523220"/>
          </a:xfrm>
          <a:prstGeom prst="rect">
            <a:avLst/>
          </a:prstGeom>
          <a:noFill/>
        </p:spPr>
        <p:txBody>
          <a:bodyPr wrap="none" rtlCol="0">
            <a:spAutoFit/>
          </a:bodyPr>
          <a:lstStyle/>
          <a:p>
            <a:r>
              <a:rPr lang="en-US" sz="2800" b="1" dirty="0" smtClean="0"/>
              <a:t>The Malcolm X Moment = systemic qualitative change</a:t>
            </a:r>
            <a:endParaRPr lang="en-US" sz="2800" b="1" dirty="0"/>
          </a:p>
        </p:txBody>
      </p:sp>
      <p:sp>
        <p:nvSpPr>
          <p:cNvPr id="3" name="TextBox 2"/>
          <p:cNvSpPr txBox="1"/>
          <p:nvPr/>
        </p:nvSpPr>
        <p:spPr>
          <a:xfrm>
            <a:off x="76200" y="1218486"/>
            <a:ext cx="6281078" cy="5355312"/>
          </a:xfrm>
          <a:prstGeom prst="rect">
            <a:avLst/>
          </a:prstGeom>
          <a:noFill/>
        </p:spPr>
        <p:txBody>
          <a:bodyPr wrap="none" rtlCol="0">
            <a:spAutoFit/>
          </a:bodyPr>
          <a:lstStyle/>
          <a:p>
            <a:r>
              <a:rPr lang="en-US" b="1" dirty="0" smtClean="0"/>
              <a:t>Black Power </a:t>
            </a:r>
            <a:r>
              <a:rPr lang="en-US" dirty="0" smtClean="0"/>
              <a:t>= community organizations fighting </a:t>
            </a:r>
          </a:p>
          <a:p>
            <a:r>
              <a:rPr lang="en-US" dirty="0"/>
              <a:t>	</a:t>
            </a:r>
            <a:r>
              <a:rPr lang="en-US" dirty="0" smtClean="0"/>
              <a:t>for elected officials, redistribution of </a:t>
            </a:r>
          </a:p>
          <a:p>
            <a:r>
              <a:rPr lang="en-US" dirty="0"/>
              <a:t>	</a:t>
            </a:r>
            <a:r>
              <a:rPr lang="en-US" dirty="0" smtClean="0"/>
              <a:t>budgets, representation on policy making </a:t>
            </a:r>
          </a:p>
          <a:p>
            <a:r>
              <a:rPr lang="en-US" dirty="0"/>
              <a:t>	</a:t>
            </a:r>
            <a:r>
              <a:rPr lang="en-US" dirty="0" smtClean="0"/>
              <a:t>bodies.  Black people need to rely on themselves.</a:t>
            </a:r>
          </a:p>
          <a:p>
            <a:endParaRPr lang="en-US" dirty="0"/>
          </a:p>
          <a:p>
            <a:r>
              <a:rPr lang="en-US" b="1" dirty="0" smtClean="0"/>
              <a:t>Black Arts Movement </a:t>
            </a:r>
            <a:r>
              <a:rPr lang="en-US" dirty="0" smtClean="0"/>
              <a:t>= redefined aesthetics and </a:t>
            </a:r>
          </a:p>
          <a:p>
            <a:r>
              <a:rPr lang="en-US" dirty="0"/>
              <a:t>	</a:t>
            </a:r>
            <a:r>
              <a:rPr lang="en-US" dirty="0" smtClean="0"/>
              <a:t>standards of beauty creating an </a:t>
            </a:r>
          </a:p>
          <a:p>
            <a:r>
              <a:rPr lang="en-US" dirty="0"/>
              <a:t>	</a:t>
            </a:r>
            <a:r>
              <a:rPr lang="en-US" dirty="0" smtClean="0"/>
              <a:t>autonomous space for Black creativity. Black</a:t>
            </a:r>
          </a:p>
          <a:p>
            <a:r>
              <a:rPr lang="en-US" dirty="0"/>
              <a:t>	</a:t>
            </a:r>
            <a:r>
              <a:rPr lang="en-US" dirty="0" smtClean="0"/>
              <a:t>People are beautiful and profoundly human.</a:t>
            </a:r>
          </a:p>
          <a:p>
            <a:endParaRPr lang="en-US" dirty="0"/>
          </a:p>
          <a:p>
            <a:r>
              <a:rPr lang="en-US" b="1" dirty="0" smtClean="0"/>
              <a:t>African Liberation Support </a:t>
            </a:r>
            <a:r>
              <a:rPr lang="en-US" dirty="0" smtClean="0"/>
              <a:t>= reuniting the Black </a:t>
            </a:r>
          </a:p>
          <a:p>
            <a:r>
              <a:rPr lang="en-US" dirty="0"/>
              <a:t>	</a:t>
            </a:r>
            <a:r>
              <a:rPr lang="en-US" dirty="0" smtClean="0"/>
              <a:t>liberation movement of the </a:t>
            </a:r>
            <a:r>
              <a:rPr lang="en-US" dirty="0"/>
              <a:t>A</a:t>
            </a:r>
            <a:r>
              <a:rPr lang="en-US" dirty="0" smtClean="0"/>
              <a:t>frican </a:t>
            </a:r>
            <a:r>
              <a:rPr lang="en-US" dirty="0"/>
              <a:t>A</a:t>
            </a:r>
            <a:r>
              <a:rPr lang="en-US" dirty="0" smtClean="0"/>
              <a:t>mericans </a:t>
            </a:r>
          </a:p>
          <a:p>
            <a:r>
              <a:rPr lang="en-US" dirty="0"/>
              <a:t>	</a:t>
            </a:r>
            <a:r>
              <a:rPr lang="en-US" dirty="0" smtClean="0"/>
              <a:t>with the fight for national liberation in Africa. </a:t>
            </a:r>
          </a:p>
          <a:p>
            <a:r>
              <a:rPr lang="en-US" dirty="0"/>
              <a:t>	</a:t>
            </a:r>
            <a:r>
              <a:rPr lang="en-US" dirty="0" smtClean="0"/>
              <a:t>All of African must be free!</a:t>
            </a:r>
          </a:p>
          <a:p>
            <a:endParaRPr lang="en-US" dirty="0"/>
          </a:p>
          <a:p>
            <a:r>
              <a:rPr lang="en-US" b="1" dirty="0" smtClean="0"/>
              <a:t>Black Studies </a:t>
            </a:r>
            <a:r>
              <a:rPr lang="en-US" dirty="0" smtClean="0"/>
              <a:t>= greatest anti-racist innovation in higher </a:t>
            </a:r>
          </a:p>
          <a:p>
            <a:r>
              <a:rPr lang="en-US" dirty="0"/>
              <a:t>	</a:t>
            </a:r>
            <a:r>
              <a:rPr lang="en-US" dirty="0" smtClean="0"/>
              <a:t>education, greatest increase in development </a:t>
            </a:r>
          </a:p>
          <a:p>
            <a:r>
              <a:rPr lang="en-US" dirty="0"/>
              <a:t>	</a:t>
            </a:r>
            <a:r>
              <a:rPr lang="en-US" dirty="0" smtClean="0"/>
              <a:t>of a Black intelligentsia with a liberation consciousness.</a:t>
            </a:r>
          </a:p>
          <a:p>
            <a:r>
              <a:rPr lang="en-US" dirty="0"/>
              <a:t>	</a:t>
            </a:r>
            <a:r>
              <a:rPr lang="en-US" dirty="0" smtClean="0"/>
              <a:t>We are our own </a:t>
            </a:r>
            <a:r>
              <a:rPr lang="en-US" dirty="0"/>
              <a:t>s</a:t>
            </a:r>
            <a:r>
              <a:rPr lang="en-US" dirty="0" smtClean="0"/>
              <a:t>ource of knowledge.</a:t>
            </a:r>
            <a:endParaRPr lang="en-US"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197" y="228600"/>
            <a:ext cx="8399607" cy="769441"/>
          </a:xfrm>
          <a:prstGeom prst="rect">
            <a:avLst/>
          </a:prstGeom>
          <a:noFill/>
        </p:spPr>
        <p:txBody>
          <a:bodyPr wrap="none" rtlCol="0">
            <a:spAutoFit/>
          </a:bodyPr>
          <a:lstStyle/>
          <a:p>
            <a:r>
              <a:rPr lang="en-US" sz="4400" b="1" dirty="0" smtClean="0"/>
              <a:t>There is a technological revolution!</a:t>
            </a:r>
            <a:endParaRPr lang="en-US" sz="4400" b="1"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95400"/>
            <a:ext cx="475488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0" y="1211282"/>
            <a:ext cx="4230197" cy="3970318"/>
          </a:xfrm>
          <a:prstGeom prst="rect">
            <a:avLst/>
          </a:prstGeom>
          <a:noFill/>
        </p:spPr>
        <p:txBody>
          <a:bodyPr wrap="none" rtlCol="0">
            <a:spAutoFit/>
          </a:bodyPr>
          <a:lstStyle/>
          <a:p>
            <a:r>
              <a:rPr lang="en-US" dirty="0" smtClean="0"/>
              <a:t>Digital technology, including computers, </a:t>
            </a:r>
          </a:p>
          <a:p>
            <a:r>
              <a:rPr lang="en-US" dirty="0" smtClean="0"/>
              <a:t>the Internet, genetic engineering, etc., </a:t>
            </a:r>
          </a:p>
          <a:p>
            <a:r>
              <a:rPr lang="en-US" dirty="0" smtClean="0"/>
              <a:t>has transformed the means of production.</a:t>
            </a:r>
          </a:p>
          <a:p>
            <a:endParaRPr lang="en-US" dirty="0"/>
          </a:p>
          <a:p>
            <a:r>
              <a:rPr lang="en-US" dirty="0" smtClean="0"/>
              <a:t>This technology has permanently excluded </a:t>
            </a:r>
          </a:p>
          <a:p>
            <a:r>
              <a:rPr lang="en-US" dirty="0" smtClean="0"/>
              <a:t>masses of workers from ever again having </a:t>
            </a:r>
          </a:p>
          <a:p>
            <a:r>
              <a:rPr lang="en-US" dirty="0" smtClean="0"/>
              <a:t>full time employment.  This creates a new </a:t>
            </a:r>
          </a:p>
          <a:p>
            <a:r>
              <a:rPr lang="en-US" dirty="0" smtClean="0"/>
              <a:t>class of people with no social contract for </a:t>
            </a:r>
          </a:p>
          <a:p>
            <a:r>
              <a:rPr lang="en-US" dirty="0" smtClean="0"/>
              <a:t>their survival.</a:t>
            </a:r>
          </a:p>
          <a:p>
            <a:endParaRPr lang="en-US" dirty="0"/>
          </a:p>
          <a:p>
            <a:r>
              <a:rPr lang="en-US" dirty="0" smtClean="0"/>
              <a:t>This technology has allowed the capitalists </a:t>
            </a:r>
          </a:p>
          <a:p>
            <a:r>
              <a:rPr lang="en-US" dirty="0" smtClean="0"/>
              <a:t>to delink from a specific country and </a:t>
            </a:r>
          </a:p>
          <a:p>
            <a:r>
              <a:rPr lang="en-US" dirty="0" smtClean="0"/>
              <a:t>become global capitalists more than ever </a:t>
            </a:r>
          </a:p>
          <a:p>
            <a:r>
              <a:rPr lang="en-US" dirty="0" smtClean="0"/>
              <a:t>before.</a:t>
            </a:r>
            <a:endParaRPr lang="en-US" dirty="0"/>
          </a:p>
        </p:txBody>
      </p:sp>
      <p:sp>
        <p:nvSpPr>
          <p:cNvPr id="4" name="TextBox 3"/>
          <p:cNvSpPr txBox="1"/>
          <p:nvPr/>
        </p:nvSpPr>
        <p:spPr>
          <a:xfrm>
            <a:off x="375339" y="5791200"/>
            <a:ext cx="8393323" cy="954107"/>
          </a:xfrm>
          <a:prstGeom prst="rect">
            <a:avLst/>
          </a:prstGeom>
          <a:noFill/>
        </p:spPr>
        <p:txBody>
          <a:bodyPr wrap="none" rtlCol="0">
            <a:spAutoFit/>
          </a:bodyPr>
          <a:lstStyle/>
          <a:p>
            <a:pPr algn="ctr"/>
            <a:r>
              <a:rPr lang="en-US" sz="2800" b="1" dirty="0" smtClean="0"/>
              <a:t>If there is a revolution in the base, </a:t>
            </a:r>
          </a:p>
          <a:p>
            <a:pPr algn="ctr"/>
            <a:r>
              <a:rPr lang="en-US" sz="2800" b="1" dirty="0" smtClean="0"/>
              <a:t>how will a revolution take place in the superstructure?</a:t>
            </a:r>
            <a:endParaRPr lang="en-US" sz="2800" b="1"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31557" cy="1169551"/>
          </a:xfrm>
          <a:prstGeom prst="rect">
            <a:avLst/>
          </a:prstGeom>
          <a:noFill/>
        </p:spPr>
        <p:txBody>
          <a:bodyPr wrap="none" rtlCol="0">
            <a:spAutoFit/>
          </a:bodyPr>
          <a:lstStyle/>
          <a:p>
            <a:pPr algn="ctr"/>
            <a:r>
              <a:rPr lang="en-US" sz="4000" b="1" dirty="0" smtClean="0"/>
              <a:t>The new developments are new classes!</a:t>
            </a:r>
          </a:p>
          <a:p>
            <a:pPr algn="ctr"/>
            <a:r>
              <a:rPr lang="en-US" sz="3000" b="1" dirty="0"/>
              <a:t>N</a:t>
            </a:r>
            <a:r>
              <a:rPr lang="en-US" sz="3000" b="1" dirty="0" smtClean="0"/>
              <a:t>ew classes means new revolutionary possibilities</a:t>
            </a:r>
            <a:endParaRPr lang="en-US" sz="3000" b="1" dirty="0"/>
          </a:p>
        </p:txBody>
      </p:sp>
      <p:sp>
        <p:nvSpPr>
          <p:cNvPr id="3" name="TextBox 2"/>
          <p:cNvSpPr txBox="1"/>
          <p:nvPr/>
        </p:nvSpPr>
        <p:spPr>
          <a:xfrm>
            <a:off x="609600" y="5334000"/>
            <a:ext cx="7924800" cy="1200329"/>
          </a:xfrm>
          <a:prstGeom prst="rect">
            <a:avLst/>
          </a:prstGeom>
          <a:noFill/>
        </p:spPr>
        <p:txBody>
          <a:bodyPr wrap="square" rtlCol="0">
            <a:spAutoFit/>
          </a:bodyPr>
          <a:lstStyle/>
          <a:p>
            <a:r>
              <a:rPr lang="en-US" dirty="0" smtClean="0"/>
              <a:t>The dialectical opposite of the new global corporate and government elite </a:t>
            </a:r>
          </a:p>
          <a:p>
            <a:r>
              <a:rPr lang="en-US" dirty="0" smtClean="0"/>
              <a:t>is the impoverished sector being thrown out of society with no social contract </a:t>
            </a:r>
          </a:p>
          <a:p>
            <a:r>
              <a:rPr lang="en-US" dirty="0" smtClean="0"/>
              <a:t>and near permanent unemployment.  The global capitalists are amassing great</a:t>
            </a:r>
          </a:p>
          <a:p>
            <a:r>
              <a:rPr lang="en-US" dirty="0"/>
              <a:t>f</a:t>
            </a:r>
            <a:r>
              <a:rPr lang="en-US" dirty="0" smtClean="0"/>
              <a:t>ortunes while the masses of people are being forced into new levels of poverty.</a:t>
            </a: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76400"/>
            <a:ext cx="3509963"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00200"/>
            <a:ext cx="3352800" cy="345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1400" y="2514600"/>
            <a:ext cx="1479187" cy="2308324"/>
          </a:xfrm>
          <a:prstGeom prst="rect">
            <a:avLst/>
          </a:prstGeom>
          <a:noFill/>
        </p:spPr>
        <p:txBody>
          <a:bodyPr wrap="none" rtlCol="0">
            <a:spAutoFit/>
          </a:bodyPr>
          <a:lstStyle/>
          <a:p>
            <a:r>
              <a:rPr lang="en-US" b="1" i="1" dirty="0" smtClean="0"/>
              <a:t>Where</a:t>
            </a:r>
          </a:p>
          <a:p>
            <a:r>
              <a:rPr lang="en-US" b="1" i="1" dirty="0" smtClean="0"/>
              <a:t>Is the</a:t>
            </a:r>
          </a:p>
          <a:p>
            <a:r>
              <a:rPr lang="en-US" b="1" i="1" dirty="0" smtClean="0"/>
              <a:t>Party</a:t>
            </a:r>
          </a:p>
          <a:p>
            <a:r>
              <a:rPr lang="en-US" b="1" i="1" dirty="0" smtClean="0"/>
              <a:t>Of the</a:t>
            </a:r>
          </a:p>
          <a:p>
            <a:r>
              <a:rPr lang="en-US" b="1" i="1" dirty="0" smtClean="0"/>
              <a:t>New Class</a:t>
            </a:r>
          </a:p>
          <a:p>
            <a:r>
              <a:rPr lang="en-US" b="1" i="1" dirty="0" smtClean="0"/>
              <a:t>Of</a:t>
            </a:r>
          </a:p>
          <a:p>
            <a:r>
              <a:rPr lang="en-US" b="1" i="1" dirty="0" smtClean="0"/>
              <a:t>Impoverished</a:t>
            </a:r>
          </a:p>
          <a:p>
            <a:r>
              <a:rPr lang="en-US" b="1" i="1" dirty="0" smtClean="0"/>
              <a:t>workers?</a:t>
            </a:r>
            <a:endParaRPr lang="en-US" b="1" i="1"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581836" cy="1077218"/>
          </a:xfrm>
          <a:prstGeom prst="rect">
            <a:avLst/>
          </a:prstGeom>
          <a:noFill/>
        </p:spPr>
        <p:txBody>
          <a:bodyPr wrap="none" rtlCol="0">
            <a:spAutoFit/>
          </a:bodyPr>
          <a:lstStyle/>
          <a:p>
            <a:r>
              <a:rPr lang="en-US" sz="3200" b="1" dirty="0" smtClean="0"/>
              <a:t>Many thought that Obama could be another FDR </a:t>
            </a:r>
          </a:p>
          <a:p>
            <a:r>
              <a:rPr lang="en-US" sz="3200" b="1" dirty="0"/>
              <a:t>&amp;</a:t>
            </a:r>
            <a:r>
              <a:rPr lang="en-US" sz="3200" b="1" dirty="0" smtClean="0"/>
              <a:t> transform the Democrat Party for us.  </a:t>
            </a:r>
            <a:r>
              <a:rPr lang="en-US" sz="3200" b="1" i="1" dirty="0" smtClean="0"/>
              <a:t>Did he?</a:t>
            </a:r>
            <a:endParaRPr lang="en-US" sz="3200" b="1" i="1"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25" y="1371600"/>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2" t="51900" r="2355" b="1092"/>
          <a:stretch/>
        </p:blipFill>
        <p:spPr bwMode="auto">
          <a:xfrm>
            <a:off x="141513" y="3200400"/>
            <a:ext cx="416459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371600"/>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0" y="3429000"/>
            <a:ext cx="4114800" cy="3293209"/>
          </a:xfrm>
          <a:prstGeom prst="rect">
            <a:avLst/>
          </a:prstGeom>
          <a:noFill/>
        </p:spPr>
        <p:txBody>
          <a:bodyPr wrap="square" rtlCol="0">
            <a:spAutoFit/>
          </a:bodyPr>
          <a:lstStyle/>
          <a:p>
            <a:r>
              <a:rPr lang="en-US" sz="1600" dirty="0" smtClean="0"/>
              <a:t>Bail out for the big banks he considered </a:t>
            </a:r>
          </a:p>
          <a:p>
            <a:r>
              <a:rPr lang="en-US" sz="1600" dirty="0" smtClean="0"/>
              <a:t>too big to fail.  Black youth unemployment</a:t>
            </a:r>
          </a:p>
          <a:p>
            <a:r>
              <a:rPr lang="en-US" sz="1600" dirty="0"/>
              <a:t>n</a:t>
            </a:r>
            <a:r>
              <a:rPr lang="en-US" sz="1600" dirty="0" smtClean="0"/>
              <a:t>early 50% in many cities!</a:t>
            </a:r>
          </a:p>
          <a:p>
            <a:endParaRPr lang="en-US" sz="1600" dirty="0"/>
          </a:p>
          <a:p>
            <a:r>
              <a:rPr lang="en-US" sz="1600" dirty="0" smtClean="0"/>
              <a:t>Preparing to cut Medicare and Medicaid.</a:t>
            </a:r>
          </a:p>
          <a:p>
            <a:endParaRPr lang="en-US" sz="1600" dirty="0"/>
          </a:p>
          <a:p>
            <a:r>
              <a:rPr lang="en-US" sz="1600" dirty="0" smtClean="0"/>
              <a:t>Cut home heating subsidy for the elderly.</a:t>
            </a:r>
          </a:p>
          <a:p>
            <a:endParaRPr lang="en-US" sz="1600" dirty="0"/>
          </a:p>
          <a:p>
            <a:r>
              <a:rPr lang="en-US" sz="1600" dirty="0" smtClean="0"/>
              <a:t>Fails to meet with and support the policies</a:t>
            </a:r>
          </a:p>
          <a:p>
            <a:r>
              <a:rPr lang="en-US" sz="1600" dirty="0"/>
              <a:t>o</a:t>
            </a:r>
            <a:r>
              <a:rPr lang="en-US" sz="1600" dirty="0" smtClean="0"/>
              <a:t>f the Congressional Black Caucus.</a:t>
            </a:r>
          </a:p>
          <a:p>
            <a:endParaRPr lang="en-US" sz="1600" dirty="0"/>
          </a:p>
          <a:p>
            <a:r>
              <a:rPr lang="en-US" sz="1600" dirty="0" smtClean="0"/>
              <a:t>Continues to lead the US into unnecessary </a:t>
            </a:r>
          </a:p>
          <a:p>
            <a:r>
              <a:rPr lang="en-US" sz="1600" dirty="0" smtClean="0"/>
              <a:t>wars, the latest being Libya.</a:t>
            </a:r>
            <a:endParaRPr lang="en-US" sz="1600" dirty="0"/>
          </a:p>
        </p:txBody>
      </p:sp>
      <p:sp>
        <p:nvSpPr>
          <p:cNvPr id="4" name="TextBox 3"/>
          <p:cNvSpPr txBox="1"/>
          <p:nvPr/>
        </p:nvSpPr>
        <p:spPr>
          <a:xfrm>
            <a:off x="58322" y="2293203"/>
            <a:ext cx="1335622" cy="830997"/>
          </a:xfrm>
          <a:prstGeom prst="rect">
            <a:avLst/>
          </a:prstGeom>
          <a:noFill/>
        </p:spPr>
        <p:txBody>
          <a:bodyPr wrap="none" rtlCol="0">
            <a:spAutoFit/>
          </a:bodyPr>
          <a:lstStyle/>
          <a:p>
            <a:r>
              <a:rPr lang="en-US" sz="1600" i="1" dirty="0" smtClean="0"/>
              <a:t>A plan he </a:t>
            </a:r>
          </a:p>
          <a:p>
            <a:r>
              <a:rPr lang="en-US" sz="1600" i="1" dirty="0" smtClean="0"/>
              <a:t>proposed but </a:t>
            </a:r>
          </a:p>
          <a:p>
            <a:r>
              <a:rPr lang="en-US" sz="1600" i="1" dirty="0" smtClean="0"/>
              <a:t>couldn’t get:</a:t>
            </a:r>
            <a:endParaRPr lang="en-US" sz="1600" i="1" dirty="0"/>
          </a:p>
        </p:txBody>
      </p:sp>
      <p:sp>
        <p:nvSpPr>
          <p:cNvPr id="5" name="TextBox 4"/>
          <p:cNvSpPr txBox="1"/>
          <p:nvPr/>
        </p:nvSpPr>
        <p:spPr>
          <a:xfrm>
            <a:off x="7625750" y="2293203"/>
            <a:ext cx="1505540" cy="830997"/>
          </a:xfrm>
          <a:prstGeom prst="rect">
            <a:avLst/>
          </a:prstGeom>
          <a:noFill/>
        </p:spPr>
        <p:txBody>
          <a:bodyPr wrap="none" rtlCol="0">
            <a:spAutoFit/>
          </a:bodyPr>
          <a:lstStyle/>
          <a:p>
            <a:r>
              <a:rPr lang="en-US" sz="1600" i="1" dirty="0" smtClean="0"/>
              <a:t>A plan against </a:t>
            </a:r>
          </a:p>
          <a:p>
            <a:r>
              <a:rPr lang="en-US" sz="1600" i="1" dirty="0" smtClean="0"/>
              <a:t>the people that </a:t>
            </a:r>
          </a:p>
          <a:p>
            <a:r>
              <a:rPr lang="en-US" sz="1600" i="1" dirty="0" smtClean="0"/>
              <a:t>he got!:</a:t>
            </a:r>
            <a:endParaRPr lang="en-US" sz="1600" i="1" dirty="0"/>
          </a:p>
        </p:txBody>
      </p:sp>
      <p:sp>
        <p:nvSpPr>
          <p:cNvPr id="6" name="TextBox 5"/>
          <p:cNvSpPr txBox="1"/>
          <p:nvPr/>
        </p:nvSpPr>
        <p:spPr>
          <a:xfrm>
            <a:off x="228600" y="1600200"/>
            <a:ext cx="652743" cy="369332"/>
          </a:xfrm>
          <a:prstGeom prst="rect">
            <a:avLst/>
          </a:prstGeom>
          <a:noFill/>
        </p:spPr>
        <p:txBody>
          <a:bodyPr wrap="none" rtlCol="0">
            <a:spAutoFit/>
          </a:bodyPr>
          <a:lstStyle/>
          <a:p>
            <a:r>
              <a:rPr lang="en-US" dirty="0" smtClean="0"/>
              <a:t>1944</a:t>
            </a:r>
            <a:endParaRPr lang="en-US" dirty="0"/>
          </a:p>
        </p:txBody>
      </p:sp>
      <p:sp>
        <p:nvSpPr>
          <p:cNvPr id="7" name="TextBox 6"/>
          <p:cNvSpPr txBox="1"/>
          <p:nvPr/>
        </p:nvSpPr>
        <p:spPr>
          <a:xfrm>
            <a:off x="8153400" y="1600200"/>
            <a:ext cx="652743" cy="369332"/>
          </a:xfrm>
          <a:prstGeom prst="rect">
            <a:avLst/>
          </a:prstGeom>
          <a:noFill/>
        </p:spPr>
        <p:txBody>
          <a:bodyPr wrap="none" rtlCol="0">
            <a:spAutoFit/>
          </a:bodyPr>
          <a:lstStyle/>
          <a:p>
            <a:r>
              <a:rPr lang="en-US" dirty="0" smtClean="0"/>
              <a:t>2011</a:t>
            </a:r>
            <a:endParaRPr lang="en-US"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98" y="-33992"/>
            <a:ext cx="9332298" cy="1938992"/>
          </a:xfrm>
          <a:prstGeom prst="rect">
            <a:avLst/>
          </a:prstGeom>
          <a:noFill/>
        </p:spPr>
        <p:txBody>
          <a:bodyPr wrap="none" rtlCol="0">
            <a:spAutoFit/>
          </a:bodyPr>
          <a:lstStyle/>
          <a:p>
            <a:r>
              <a:rPr lang="en-US" sz="4000" b="1" dirty="0" smtClean="0"/>
              <a:t>The Obama Moment was thought to be </a:t>
            </a:r>
          </a:p>
          <a:p>
            <a:r>
              <a:rPr lang="en-US" sz="4000" b="1" dirty="0"/>
              <a:t>a</a:t>
            </a:r>
            <a:r>
              <a:rPr lang="en-US" sz="4000" b="1" dirty="0" smtClean="0"/>
              <a:t> political opportunity, but now we know </a:t>
            </a:r>
          </a:p>
          <a:p>
            <a:r>
              <a:rPr lang="en-US" sz="4000" b="1" dirty="0" smtClean="0"/>
              <a:t>it as an ideological defeat!  More than him.</a:t>
            </a:r>
            <a:endParaRPr lang="en-US" sz="4000" b="1"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352800"/>
            <a:ext cx="4699794" cy="344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752600"/>
            <a:ext cx="5262274" cy="1569660"/>
          </a:xfrm>
          <a:prstGeom prst="rect">
            <a:avLst/>
          </a:prstGeom>
          <a:noFill/>
        </p:spPr>
        <p:txBody>
          <a:bodyPr wrap="none" rtlCol="0">
            <a:spAutoFit/>
          </a:bodyPr>
          <a:lstStyle/>
          <a:p>
            <a:r>
              <a:rPr lang="en-US" sz="2400" dirty="0" smtClean="0"/>
              <a:t>A section of the middle class embraces </a:t>
            </a:r>
          </a:p>
          <a:p>
            <a:r>
              <a:rPr lang="en-US" sz="2400" dirty="0" smtClean="0"/>
              <a:t>multi-racialism while the masses remain </a:t>
            </a:r>
          </a:p>
          <a:p>
            <a:r>
              <a:rPr lang="en-US" sz="2400" dirty="0" smtClean="0"/>
              <a:t>Black!  Example is Tiger Woods &amp; </a:t>
            </a:r>
          </a:p>
          <a:p>
            <a:r>
              <a:rPr lang="en-US" sz="2400" dirty="0" err="1" smtClean="0"/>
              <a:t>Cablinasian</a:t>
            </a:r>
            <a:r>
              <a:rPr lang="en-US" sz="2400" dirty="0" smtClean="0"/>
              <a:t> and US Census changes.</a:t>
            </a:r>
            <a:endParaRPr lang="en-US" sz="2400" dirty="0"/>
          </a:p>
        </p:txBody>
      </p:sp>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28800"/>
            <a:ext cx="3937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71681"/>
            <a:ext cx="3949700" cy="288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6043001" cy="3354765"/>
          </a:xfrm>
          <a:prstGeom prst="rect">
            <a:avLst/>
          </a:prstGeom>
          <a:noFill/>
        </p:spPr>
        <p:txBody>
          <a:bodyPr wrap="none" rtlCol="0">
            <a:spAutoFit/>
          </a:bodyPr>
          <a:lstStyle/>
          <a:p>
            <a:r>
              <a:rPr lang="en-US" b="1" dirty="0" smtClean="0"/>
              <a:t>The Lecture Series</a:t>
            </a:r>
          </a:p>
          <a:p>
            <a:r>
              <a:rPr lang="en-US" sz="3200" b="1" dirty="0" smtClean="0"/>
              <a:t>Rethinking Theory in Black Studies</a:t>
            </a:r>
          </a:p>
          <a:p>
            <a:endParaRPr lang="en-US" dirty="0"/>
          </a:p>
          <a:p>
            <a:r>
              <a:rPr lang="en-US" dirty="0" smtClean="0"/>
              <a:t>45 years after Black Power posed a challenge to thinking by </a:t>
            </a:r>
          </a:p>
          <a:p>
            <a:r>
              <a:rPr lang="en-US" dirty="0" smtClean="0"/>
              <a:t>and about the African American experience it is necessary to </a:t>
            </a:r>
          </a:p>
          <a:p>
            <a:r>
              <a:rPr lang="en-US" dirty="0" smtClean="0"/>
              <a:t>rethink this legacy of changing consciousness.  This is both a</a:t>
            </a:r>
          </a:p>
          <a:p>
            <a:r>
              <a:rPr lang="en-US" dirty="0" smtClean="0"/>
              <a:t>look at the theoretical formulations in the academic field of </a:t>
            </a:r>
          </a:p>
          <a:p>
            <a:r>
              <a:rPr lang="en-US" dirty="0" smtClean="0"/>
              <a:t>Black Studies, but more importantly it is thinking about how </a:t>
            </a:r>
          </a:p>
          <a:p>
            <a:r>
              <a:rPr lang="en-US" dirty="0" smtClean="0"/>
              <a:t>we the people can understand and be more self determining </a:t>
            </a:r>
          </a:p>
          <a:p>
            <a:r>
              <a:rPr lang="en-US" dirty="0" smtClean="0"/>
              <a:t>about our consciousness and how we can reorient ourselves </a:t>
            </a:r>
          </a:p>
          <a:p>
            <a:r>
              <a:rPr lang="en-US" dirty="0" smtClean="0"/>
              <a:t>to the fight for freedom.  Now as then, we have work to do.</a:t>
            </a:r>
            <a:endParaRPr lang="en-US" dirty="0"/>
          </a:p>
        </p:txBody>
      </p:sp>
      <p:sp>
        <p:nvSpPr>
          <p:cNvPr id="3" name="TextBox 2"/>
          <p:cNvSpPr txBox="1"/>
          <p:nvPr/>
        </p:nvSpPr>
        <p:spPr>
          <a:xfrm>
            <a:off x="1371600" y="4495800"/>
            <a:ext cx="5600700" cy="1938992"/>
          </a:xfrm>
          <a:prstGeom prst="rect">
            <a:avLst/>
          </a:prstGeom>
          <a:noFill/>
        </p:spPr>
        <p:txBody>
          <a:bodyPr wrap="none" rtlCol="0">
            <a:spAutoFit/>
          </a:bodyPr>
          <a:lstStyle/>
          <a:p>
            <a:r>
              <a:rPr lang="en-US" sz="2400" b="1" dirty="0" smtClean="0"/>
              <a:t>September 13			Ideology</a:t>
            </a:r>
          </a:p>
          <a:p>
            <a:r>
              <a:rPr lang="en-US" sz="2400" b="1" dirty="0" smtClean="0"/>
              <a:t>September 27			Methodology</a:t>
            </a:r>
          </a:p>
          <a:p>
            <a:r>
              <a:rPr lang="en-US" sz="2400" b="1" dirty="0" smtClean="0"/>
              <a:t>October 11			History</a:t>
            </a:r>
          </a:p>
          <a:p>
            <a:r>
              <a:rPr lang="en-US" sz="2400" b="1" dirty="0" smtClean="0"/>
              <a:t>October 25			Tradition</a:t>
            </a:r>
          </a:p>
          <a:p>
            <a:r>
              <a:rPr lang="en-US" sz="2400" b="1" dirty="0" smtClean="0"/>
              <a:t>November 8			Debate</a:t>
            </a:r>
            <a:endParaRPr lang="en-US" sz="2400" b="1" dirty="0"/>
          </a:p>
        </p:txBody>
      </p:sp>
      <p:sp>
        <p:nvSpPr>
          <p:cNvPr id="4" name="TextBox 3"/>
          <p:cNvSpPr txBox="1"/>
          <p:nvPr/>
        </p:nvSpPr>
        <p:spPr>
          <a:xfrm>
            <a:off x="1378525" y="3733800"/>
            <a:ext cx="5979073" cy="646331"/>
          </a:xfrm>
          <a:prstGeom prst="rect">
            <a:avLst/>
          </a:prstGeom>
          <a:noFill/>
        </p:spPr>
        <p:txBody>
          <a:bodyPr wrap="none" rtlCol="0">
            <a:spAutoFit/>
          </a:bodyPr>
          <a:lstStyle/>
          <a:p>
            <a:r>
              <a:rPr lang="en-US" dirty="0" smtClean="0"/>
              <a:t>Towards this end we have planned five public lectures as part </a:t>
            </a:r>
          </a:p>
          <a:p>
            <a:r>
              <a:rPr lang="en-US" dirty="0" smtClean="0"/>
              <a:t>of our Fall 2011 course, </a:t>
            </a:r>
            <a:r>
              <a:rPr lang="en-US" i="1" dirty="0" smtClean="0"/>
              <a:t>Theory in Black Studies</a:t>
            </a:r>
            <a:r>
              <a:rPr lang="en-US" dirty="0" smtClean="0"/>
              <a:t>:</a:t>
            </a:r>
            <a:endParaRPr lang="en-US" dirty="0"/>
          </a:p>
        </p:txBody>
      </p:sp>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53" y="1405396"/>
            <a:ext cx="1766747" cy="225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4453" y="152400"/>
            <a:ext cx="8630184" cy="1200329"/>
          </a:xfrm>
          <a:prstGeom prst="rect">
            <a:avLst/>
          </a:prstGeom>
          <a:noFill/>
        </p:spPr>
        <p:txBody>
          <a:bodyPr wrap="none" rtlCol="0">
            <a:spAutoFit/>
          </a:bodyPr>
          <a:lstStyle/>
          <a:p>
            <a:pPr algn="ctr"/>
            <a:r>
              <a:rPr lang="en-US" sz="3600" b="1" dirty="0" smtClean="0"/>
              <a:t>Obama rejects the Freedom movement</a:t>
            </a:r>
          </a:p>
          <a:p>
            <a:pPr algn="ctr"/>
            <a:r>
              <a:rPr lang="en-US" sz="3600" b="1" dirty="0" smtClean="0"/>
              <a:t> for compromise with American mainstream</a:t>
            </a:r>
            <a:endParaRPr lang="en-US" sz="3600" b="1" dirty="0"/>
          </a:p>
        </p:txBody>
      </p:sp>
      <p:sp>
        <p:nvSpPr>
          <p:cNvPr id="3" name="TextBox 2"/>
          <p:cNvSpPr txBox="1"/>
          <p:nvPr/>
        </p:nvSpPr>
        <p:spPr>
          <a:xfrm>
            <a:off x="2057400" y="1765518"/>
            <a:ext cx="6742459" cy="1815882"/>
          </a:xfrm>
          <a:prstGeom prst="rect">
            <a:avLst/>
          </a:prstGeom>
          <a:noFill/>
        </p:spPr>
        <p:txBody>
          <a:bodyPr wrap="square" rtlCol="0">
            <a:spAutoFit/>
          </a:bodyPr>
          <a:lstStyle/>
          <a:p>
            <a:r>
              <a:rPr lang="en-US" sz="1600" dirty="0" smtClean="0"/>
              <a:t>“This is the reality in which Reverend Wright and other African-Americans of his generation grew up. They came of age in the late fifties and early sixties, a time when segregation was still the law of the land and opportunity was systematically constricted. </a:t>
            </a:r>
            <a:r>
              <a:rPr lang="en-US" sz="1600" b="1" dirty="0" smtClean="0"/>
              <a:t>What's remarkable is not how many failed in the face of discrimination, but rather how many men and women overcame the odds</a:t>
            </a:r>
            <a:r>
              <a:rPr lang="en-US" sz="1600" dirty="0" smtClean="0"/>
              <a:t>; how many were able to make a way out of no way </a:t>
            </a:r>
            <a:r>
              <a:rPr lang="en-US" sz="1600" i="1" dirty="0" smtClean="0"/>
              <a:t>for those like me </a:t>
            </a:r>
            <a:r>
              <a:rPr lang="en-US" sz="1600" dirty="0" smtClean="0"/>
              <a:t>who would come after them.”—Obama, March 18, 2008</a:t>
            </a:r>
            <a:endParaRPr lang="en-US" sz="1600" dirty="0"/>
          </a:p>
        </p:txBody>
      </p:sp>
      <p:sp>
        <p:nvSpPr>
          <p:cNvPr id="4" name="TextBox 3"/>
          <p:cNvSpPr txBox="1"/>
          <p:nvPr/>
        </p:nvSpPr>
        <p:spPr>
          <a:xfrm>
            <a:off x="2286000" y="1295400"/>
            <a:ext cx="5926174" cy="461665"/>
          </a:xfrm>
          <a:prstGeom prst="rect">
            <a:avLst/>
          </a:prstGeom>
          <a:noFill/>
        </p:spPr>
        <p:txBody>
          <a:bodyPr wrap="none" rtlCol="0">
            <a:spAutoFit/>
          </a:bodyPr>
          <a:lstStyle/>
          <a:p>
            <a:r>
              <a:rPr lang="en-US" sz="2400" b="1" i="1" dirty="0" smtClean="0"/>
              <a:t>Is the American glass half full, or half empty?</a:t>
            </a:r>
            <a:endParaRPr lang="en-US" sz="2400" b="1" i="1" dirty="0"/>
          </a:p>
        </p:txBody>
      </p:sp>
      <p:sp>
        <p:nvSpPr>
          <p:cNvPr id="5" name="TextBox 4"/>
          <p:cNvSpPr txBox="1"/>
          <p:nvPr/>
        </p:nvSpPr>
        <p:spPr>
          <a:xfrm>
            <a:off x="76200" y="3657600"/>
            <a:ext cx="8952259" cy="3416320"/>
          </a:xfrm>
          <a:prstGeom prst="rect">
            <a:avLst/>
          </a:prstGeom>
          <a:noFill/>
        </p:spPr>
        <p:txBody>
          <a:bodyPr wrap="none" rtlCol="0">
            <a:spAutoFit/>
          </a:bodyPr>
          <a:lstStyle/>
          <a:p>
            <a:r>
              <a:rPr lang="en-US" dirty="0" smtClean="0"/>
              <a:t>“When it came to putting the citizens of African descent fairly, America failed. She put them </a:t>
            </a:r>
          </a:p>
          <a:p>
            <a:r>
              <a:rPr lang="en-US" dirty="0" smtClean="0"/>
              <a:t>in chains. The government put them on slave quarters. Put them on auction blocks. Put them </a:t>
            </a:r>
          </a:p>
          <a:p>
            <a:r>
              <a:rPr lang="en-US" dirty="0" smtClean="0"/>
              <a:t>in cotton fields. Put them in inferior schools. Put them in substandard housing. Put them in</a:t>
            </a:r>
          </a:p>
          <a:p>
            <a:r>
              <a:rPr lang="en-US" dirty="0" smtClean="0"/>
              <a:t>scientific experiments. Put them in the lower paying jobs. Put them outside the equal </a:t>
            </a:r>
          </a:p>
          <a:p>
            <a:r>
              <a:rPr lang="en-US" dirty="0" smtClean="0"/>
              <a:t>protection of the law. Kept them out of their racist bastions of higher education, and locked </a:t>
            </a:r>
          </a:p>
          <a:p>
            <a:r>
              <a:rPr lang="en-US" dirty="0" smtClean="0"/>
              <a:t>them into positions of hopelessness and helplessness.</a:t>
            </a:r>
          </a:p>
          <a:p>
            <a:r>
              <a:rPr lang="en-US" dirty="0" smtClean="0"/>
              <a:t>“The government gives them the drugs, builds bigger prisons, passes a three strike law and </a:t>
            </a:r>
          </a:p>
          <a:p>
            <a:r>
              <a:rPr lang="en-US" b="1" dirty="0" smtClean="0"/>
              <a:t>then wants us to sing God Bless America. </a:t>
            </a:r>
            <a:r>
              <a:rPr lang="en-US" b="1" dirty="0" err="1" smtClean="0"/>
              <a:t>Naw</a:t>
            </a:r>
            <a:r>
              <a:rPr lang="en-US" b="1" dirty="0" smtClean="0"/>
              <a:t>, </a:t>
            </a:r>
            <a:r>
              <a:rPr lang="en-US" b="1" dirty="0" err="1" smtClean="0"/>
              <a:t>naw</a:t>
            </a:r>
            <a:r>
              <a:rPr lang="en-US" b="1" dirty="0" smtClean="0"/>
              <a:t>, </a:t>
            </a:r>
            <a:r>
              <a:rPr lang="en-US" b="1" dirty="0" err="1" smtClean="0"/>
              <a:t>naw</a:t>
            </a:r>
            <a:r>
              <a:rPr lang="en-US" b="1" dirty="0" smtClean="0"/>
              <a:t>. Not God Bless America. God </a:t>
            </a:r>
          </a:p>
          <a:p>
            <a:r>
              <a:rPr lang="en-US" b="1" dirty="0" smtClean="0"/>
              <a:t>Damn America!</a:t>
            </a:r>
            <a:r>
              <a:rPr lang="en-US" dirty="0" smtClean="0"/>
              <a:t> That’s in the Bible. For killing innocent people. God Damn America for </a:t>
            </a:r>
          </a:p>
          <a:p>
            <a:r>
              <a:rPr lang="en-US" dirty="0" smtClean="0"/>
              <a:t>treating us citizens as less than human. God Damn America as long as she tries to act like </a:t>
            </a:r>
          </a:p>
          <a:p>
            <a:r>
              <a:rPr lang="en-US" dirty="0" smtClean="0"/>
              <a:t>she is God and she is Supreme.”—Rev. Wright, April 13, 2003</a:t>
            </a:r>
          </a:p>
          <a:p>
            <a:endParaRPr lang="en-US"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88" y="228600"/>
            <a:ext cx="8433912" cy="1292662"/>
          </a:xfrm>
          <a:prstGeom prst="rect">
            <a:avLst/>
          </a:prstGeom>
          <a:noFill/>
        </p:spPr>
        <p:txBody>
          <a:bodyPr wrap="none" rtlCol="0">
            <a:spAutoFit/>
          </a:bodyPr>
          <a:lstStyle/>
          <a:p>
            <a:pPr algn="ctr"/>
            <a:r>
              <a:rPr lang="en-US" sz="4600" b="1" dirty="0" smtClean="0"/>
              <a:t>The crisis we face is 1963 </a:t>
            </a:r>
            <a:r>
              <a:rPr lang="en-US" sz="4600" b="1" dirty="0" err="1" smtClean="0"/>
              <a:t>vs</a:t>
            </a:r>
            <a:r>
              <a:rPr lang="en-US" sz="4600" b="1" dirty="0" smtClean="0"/>
              <a:t> 2008:</a:t>
            </a:r>
          </a:p>
          <a:p>
            <a:pPr algn="ctr"/>
            <a:r>
              <a:rPr lang="en-US" sz="3200" b="1" dirty="0" smtClean="0"/>
              <a:t>The Malcolm X Moment </a:t>
            </a:r>
            <a:r>
              <a:rPr lang="en-US" sz="3200" b="1" dirty="0" err="1" smtClean="0"/>
              <a:t>vs</a:t>
            </a:r>
            <a:r>
              <a:rPr lang="en-US" sz="3200" b="1" dirty="0" smtClean="0"/>
              <a:t> the Obama Moment</a:t>
            </a:r>
            <a:endParaRPr lang="en-US" sz="3200" b="1" dirty="0"/>
          </a:p>
        </p:txBody>
      </p:sp>
      <p:sp>
        <p:nvSpPr>
          <p:cNvPr id="3" name="TextBox 2"/>
          <p:cNvSpPr txBox="1"/>
          <p:nvPr/>
        </p:nvSpPr>
        <p:spPr>
          <a:xfrm>
            <a:off x="176688" y="1551087"/>
            <a:ext cx="8586312" cy="4955203"/>
          </a:xfrm>
          <a:prstGeom prst="rect">
            <a:avLst/>
          </a:prstGeom>
          <a:noFill/>
        </p:spPr>
        <p:txBody>
          <a:bodyPr wrap="square" rtlCol="0">
            <a:spAutoFit/>
          </a:bodyPr>
          <a:lstStyle/>
          <a:p>
            <a:r>
              <a:rPr lang="en-US" b="1" dirty="0" smtClean="0"/>
              <a:t>Malcolm</a:t>
            </a:r>
            <a:r>
              <a:rPr lang="en-US" dirty="0" smtClean="0"/>
              <a:t> X argued that Black people must unite and fight against a common enemy, the system of racism and class exploitation, on a world scale “western interests.”</a:t>
            </a:r>
          </a:p>
          <a:p>
            <a:r>
              <a:rPr lang="en-US" b="1" dirty="0" smtClean="0"/>
              <a:t>Obama </a:t>
            </a:r>
            <a:r>
              <a:rPr lang="en-US" dirty="0" smtClean="0"/>
              <a:t>argues that Black people must unite with all Americans and fight for political reforms based on policies that Republicans and Democrats can agree on.</a:t>
            </a:r>
          </a:p>
          <a:p>
            <a:endParaRPr lang="en-US" dirty="0"/>
          </a:p>
          <a:p>
            <a:pPr lvl="2"/>
            <a:r>
              <a:rPr lang="en-US" b="1" dirty="0" smtClean="0"/>
              <a:t>Malcolm </a:t>
            </a:r>
            <a:r>
              <a:rPr lang="en-US" dirty="0" smtClean="0"/>
              <a:t>argued that we have to begin with an analysis of revolution on a global </a:t>
            </a:r>
          </a:p>
          <a:p>
            <a:pPr lvl="2"/>
            <a:r>
              <a:rPr lang="en-US" dirty="0" smtClean="0"/>
              <a:t>scale based on land and bloodshed.</a:t>
            </a:r>
          </a:p>
          <a:p>
            <a:pPr lvl="2"/>
            <a:r>
              <a:rPr lang="en-US" b="1" dirty="0" smtClean="0"/>
              <a:t>Obama </a:t>
            </a:r>
            <a:r>
              <a:rPr lang="en-US" dirty="0" smtClean="0"/>
              <a:t>argues that we begin within the policy framework of the US and that we </a:t>
            </a:r>
          </a:p>
          <a:p>
            <a:pPr lvl="2"/>
            <a:r>
              <a:rPr lang="en-US" dirty="0" smtClean="0"/>
              <a:t>proceed based on the policy recommendation of the military generals.</a:t>
            </a:r>
          </a:p>
          <a:p>
            <a:endParaRPr lang="en-US" dirty="0"/>
          </a:p>
          <a:p>
            <a:pPr lvl="4"/>
            <a:r>
              <a:rPr lang="en-US" b="1" dirty="0" smtClean="0"/>
              <a:t>Malcolm </a:t>
            </a:r>
            <a:r>
              <a:rPr lang="en-US" dirty="0" smtClean="0"/>
              <a:t>argued the position of the field Negroes and spent his time with them.</a:t>
            </a:r>
          </a:p>
          <a:p>
            <a:pPr lvl="4"/>
            <a:r>
              <a:rPr lang="en-US" b="1" dirty="0" smtClean="0"/>
              <a:t>Obama </a:t>
            </a:r>
            <a:r>
              <a:rPr lang="en-US" dirty="0" smtClean="0"/>
              <a:t>argues the position of the mortgage bankers and pulls them close to him as advisors.</a:t>
            </a:r>
          </a:p>
          <a:p>
            <a:endParaRPr lang="en-US" dirty="0"/>
          </a:p>
          <a:p>
            <a:r>
              <a:rPr lang="en-US" sz="2300" b="1" dirty="0" smtClean="0"/>
              <a:t>This is the ideological crisis we face.  What is the future we want?  What has been our past?</a:t>
            </a:r>
            <a:endParaRPr lang="en-US" sz="2300" b="1"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640" y="1219200"/>
            <a:ext cx="447616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 y="0"/>
            <a:ext cx="9067800" cy="1261884"/>
          </a:xfrm>
          <a:prstGeom prst="rect">
            <a:avLst/>
          </a:prstGeom>
          <a:noFill/>
        </p:spPr>
        <p:txBody>
          <a:bodyPr wrap="square" rtlCol="0">
            <a:spAutoFit/>
          </a:bodyPr>
          <a:lstStyle/>
          <a:p>
            <a:r>
              <a:rPr lang="en-US" sz="3200" b="1" dirty="0" smtClean="0"/>
              <a:t>The solution is in our hands – </a:t>
            </a:r>
          </a:p>
          <a:p>
            <a:r>
              <a:rPr lang="en-US" sz="4400" b="1" dirty="0" smtClean="0"/>
              <a:t>We must become difference makers</a:t>
            </a:r>
            <a:endParaRPr lang="en-US" sz="4400" b="1" dirty="0"/>
          </a:p>
        </p:txBody>
      </p:sp>
      <p:sp>
        <p:nvSpPr>
          <p:cNvPr id="3" name="TextBox 2"/>
          <p:cNvSpPr txBox="1"/>
          <p:nvPr/>
        </p:nvSpPr>
        <p:spPr>
          <a:xfrm>
            <a:off x="110837" y="1524000"/>
            <a:ext cx="8728364" cy="5262979"/>
          </a:xfrm>
          <a:prstGeom prst="rect">
            <a:avLst/>
          </a:prstGeom>
          <a:noFill/>
        </p:spPr>
        <p:txBody>
          <a:bodyPr wrap="square" rtlCol="0">
            <a:spAutoFit/>
          </a:bodyPr>
          <a:lstStyle/>
          <a:p>
            <a:r>
              <a:rPr lang="en-US" sz="2100" dirty="0" smtClean="0"/>
              <a:t>There are several critical questions </a:t>
            </a:r>
            <a:br>
              <a:rPr lang="en-US" sz="2100" dirty="0" smtClean="0"/>
            </a:br>
            <a:r>
              <a:rPr lang="en-US" sz="2100" dirty="0" smtClean="0"/>
              <a:t>to be answered to resolve this </a:t>
            </a:r>
            <a:br>
              <a:rPr lang="en-US" sz="2100" dirty="0" smtClean="0"/>
            </a:br>
            <a:r>
              <a:rPr lang="en-US" sz="2100" dirty="0" smtClean="0"/>
              <a:t>ideological crisis, questions that require </a:t>
            </a:r>
            <a:br>
              <a:rPr lang="en-US" sz="2100" dirty="0" smtClean="0"/>
            </a:br>
            <a:r>
              <a:rPr lang="en-US" sz="2100" dirty="0" smtClean="0"/>
              <a:t>us to become masters of our ideological </a:t>
            </a:r>
            <a:br>
              <a:rPr lang="en-US" sz="2100" dirty="0" smtClean="0"/>
            </a:br>
            <a:r>
              <a:rPr lang="en-US" sz="2100" dirty="0" smtClean="0"/>
              <a:t>orientation.</a:t>
            </a:r>
          </a:p>
          <a:p>
            <a:endParaRPr lang="en-US" sz="2100" dirty="0"/>
          </a:p>
          <a:p>
            <a:pPr marL="457200" indent="-457200">
              <a:buFont typeface="+mj-lt"/>
              <a:buAutoNum type="arabicPeriod"/>
            </a:pPr>
            <a:r>
              <a:rPr lang="en-US" sz="2100" dirty="0" smtClean="0"/>
              <a:t>Do we believe freedom is possible, </a:t>
            </a:r>
            <a:br>
              <a:rPr lang="en-US" sz="2100" dirty="0" smtClean="0"/>
            </a:br>
            <a:r>
              <a:rPr lang="en-US" sz="2100" dirty="0" smtClean="0"/>
              <a:t>no matter the odds?</a:t>
            </a:r>
          </a:p>
          <a:p>
            <a:pPr marL="457200" indent="-457200">
              <a:buFont typeface="+mj-lt"/>
              <a:buAutoNum type="arabicPeriod"/>
            </a:pPr>
            <a:endParaRPr lang="en-US" sz="2100" dirty="0"/>
          </a:p>
          <a:p>
            <a:pPr marL="457200" indent="-457200">
              <a:buFont typeface="+mj-lt"/>
              <a:buAutoNum type="arabicPeriod"/>
            </a:pPr>
            <a:r>
              <a:rPr lang="en-US" sz="2100" dirty="0" smtClean="0"/>
              <a:t>Do we believe Black people can </a:t>
            </a:r>
            <a:br>
              <a:rPr lang="en-US" sz="2100" dirty="0" smtClean="0"/>
            </a:br>
            <a:r>
              <a:rPr lang="en-US" sz="2100" dirty="0" smtClean="0"/>
              <a:t>once again build a freedom movement?</a:t>
            </a:r>
          </a:p>
          <a:p>
            <a:pPr marL="457200" indent="-457200">
              <a:buFont typeface="+mj-lt"/>
              <a:buAutoNum type="arabicPeriod"/>
            </a:pPr>
            <a:endParaRPr lang="en-US" sz="2100" dirty="0"/>
          </a:p>
          <a:p>
            <a:pPr marL="457200" indent="-457200">
              <a:buFont typeface="+mj-lt"/>
              <a:buAutoNum type="arabicPeriod"/>
            </a:pPr>
            <a:r>
              <a:rPr lang="en-US" sz="2100" dirty="0" smtClean="0"/>
              <a:t>Do we believe that America will be good for Black people without a freedom movement, the mainstream will do what is right?</a:t>
            </a:r>
          </a:p>
          <a:p>
            <a:pPr marL="457200" indent="-457200">
              <a:buFont typeface="+mj-lt"/>
              <a:buAutoNum type="arabicPeriod"/>
            </a:pPr>
            <a:endParaRPr lang="en-US" sz="2100" dirty="0"/>
          </a:p>
          <a:p>
            <a:pPr marL="457200" indent="-457200">
              <a:buFont typeface="+mj-lt"/>
              <a:buAutoNum type="arabicPeriod"/>
            </a:pPr>
            <a:r>
              <a:rPr lang="en-US" sz="2100" dirty="0" smtClean="0"/>
              <a:t>Do we believe in “academic excellence and social responsibility”?</a:t>
            </a:r>
            <a:endParaRPr lang="en-US" sz="2100"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90691"/>
            <a:ext cx="8458199" cy="6186309"/>
          </a:xfrm>
          <a:prstGeom prst="rect">
            <a:avLst/>
          </a:prstGeom>
          <a:noFill/>
        </p:spPr>
        <p:txBody>
          <a:bodyPr wrap="square" rtlCol="0">
            <a:spAutoFit/>
          </a:bodyPr>
          <a:lstStyle/>
          <a:p>
            <a:pPr algn="ctr"/>
            <a:r>
              <a:rPr lang="en-US" sz="3600" b="1" dirty="0" smtClean="0"/>
              <a:t>We need an ideological framework </a:t>
            </a:r>
          </a:p>
          <a:p>
            <a:pPr algn="ctr"/>
            <a:r>
              <a:rPr lang="en-US" sz="2400" dirty="0" smtClean="0"/>
              <a:t>(a tool for mapping others and personal transformation)</a:t>
            </a:r>
            <a:br>
              <a:rPr lang="en-US" sz="2400" dirty="0" smtClean="0"/>
            </a:br>
            <a:endParaRPr lang="en-US" sz="2400" dirty="0"/>
          </a:p>
          <a:p>
            <a:pPr marL="342900" indent="-342900">
              <a:spcAft>
                <a:spcPts val="1800"/>
              </a:spcAft>
              <a:buAutoNum type="arabicPeriod"/>
            </a:pPr>
            <a:r>
              <a:rPr lang="en-US" sz="2800" b="1" i="1" dirty="0" smtClean="0"/>
              <a:t>Identity</a:t>
            </a:r>
            <a:r>
              <a:rPr lang="en-US" sz="2800" i="1" dirty="0" smtClean="0"/>
              <a:t>: </a:t>
            </a:r>
            <a:r>
              <a:rPr lang="en-US" sz="2800" dirty="0" smtClean="0"/>
              <a:t>Who are we?  Who am I?  Why is this important?</a:t>
            </a:r>
            <a:endParaRPr lang="en-US" sz="2800" i="1" dirty="0"/>
          </a:p>
          <a:p>
            <a:pPr marL="342900" indent="-342900">
              <a:spcAft>
                <a:spcPts val="1800"/>
              </a:spcAft>
              <a:buAutoNum type="arabicPeriod"/>
            </a:pPr>
            <a:r>
              <a:rPr lang="en-US" sz="2800" b="1" i="1" dirty="0" smtClean="0"/>
              <a:t>Analysis:  </a:t>
            </a:r>
            <a:r>
              <a:rPr lang="en-US" sz="2800" dirty="0" smtClean="0"/>
              <a:t>What are the problems we face? That I face?  And what are the solutions that are possible?</a:t>
            </a:r>
            <a:endParaRPr lang="en-US" sz="2800" i="1" dirty="0"/>
          </a:p>
          <a:p>
            <a:pPr marL="342900" indent="-342900">
              <a:spcAft>
                <a:spcPts val="1800"/>
              </a:spcAft>
              <a:buAutoNum type="arabicPeriod"/>
            </a:pPr>
            <a:r>
              <a:rPr lang="en-US" sz="2800" b="1" i="1" dirty="0" smtClean="0"/>
              <a:t>Commitment:  </a:t>
            </a:r>
            <a:r>
              <a:rPr lang="en-US" sz="2800" dirty="0" smtClean="0"/>
              <a:t>How important is the solution to me?  To us?</a:t>
            </a:r>
            <a:endParaRPr lang="en-US" sz="2800" i="1" dirty="0"/>
          </a:p>
          <a:p>
            <a:pPr marL="342900" indent="-342900">
              <a:spcAft>
                <a:spcPts val="1800"/>
              </a:spcAft>
              <a:buAutoNum type="arabicPeriod"/>
            </a:pPr>
            <a:r>
              <a:rPr lang="en-US" sz="2800" b="1" i="1" dirty="0" smtClean="0"/>
              <a:t>Program:  </a:t>
            </a:r>
            <a:r>
              <a:rPr lang="en-US" sz="2800" dirty="0" smtClean="0"/>
              <a:t>What plans do I (we) have to get to the solution?  Who are my (our) friends?  Enemies?</a:t>
            </a:r>
            <a:endParaRPr lang="en-US" sz="2800" dirty="0"/>
          </a:p>
          <a:p>
            <a:pPr marL="342900" indent="-342900">
              <a:spcAft>
                <a:spcPts val="1800"/>
              </a:spcAft>
              <a:buAutoNum type="arabicPeriod"/>
            </a:pPr>
            <a:r>
              <a:rPr lang="en-US" sz="2800" b="1" i="1" dirty="0" smtClean="0"/>
              <a:t>Action:  </a:t>
            </a:r>
            <a:r>
              <a:rPr lang="en-US" sz="2800" dirty="0" smtClean="0"/>
              <a:t>What are the concrete steps to be taken now?</a:t>
            </a:r>
            <a:endParaRPr lang="en-US" sz="2800" dirty="0"/>
          </a:p>
        </p:txBody>
      </p:sp>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4114800" cy="3662541"/>
          </a:xfrm>
          <a:prstGeom prst="rect">
            <a:avLst/>
          </a:prstGeom>
          <a:noFill/>
        </p:spPr>
        <p:txBody>
          <a:bodyPr wrap="square" rtlCol="0">
            <a:spAutoFit/>
          </a:bodyPr>
          <a:lstStyle/>
          <a:p>
            <a:r>
              <a:rPr lang="en-US" sz="4000" b="1" dirty="0" smtClean="0"/>
              <a:t>Identity: </a:t>
            </a:r>
          </a:p>
          <a:p>
            <a:r>
              <a:rPr lang="en-US" sz="2400" dirty="0" smtClean="0"/>
              <a:t>Who are Black people?  </a:t>
            </a:r>
          </a:p>
          <a:p>
            <a:r>
              <a:rPr lang="en-US" sz="2400" dirty="0" smtClean="0"/>
              <a:t>How do we know?  </a:t>
            </a:r>
          </a:p>
          <a:p>
            <a:r>
              <a:rPr lang="en-US" sz="2400" dirty="0" smtClean="0"/>
              <a:t>Who do they think they are?  </a:t>
            </a:r>
          </a:p>
          <a:p>
            <a:r>
              <a:rPr lang="en-US" sz="2400" dirty="0" smtClean="0"/>
              <a:t>What do others think?</a:t>
            </a:r>
          </a:p>
          <a:p>
            <a:r>
              <a:rPr lang="en-US" sz="2400" dirty="0" smtClean="0"/>
              <a:t>What difference does it make?</a:t>
            </a:r>
          </a:p>
          <a:p>
            <a:endParaRPr lang="en-US" sz="2400" dirty="0"/>
          </a:p>
          <a:p>
            <a:r>
              <a:rPr lang="en-US" sz="2400" b="1" i="1" dirty="0" smtClean="0"/>
              <a:t>These are fundamental aspects</a:t>
            </a:r>
          </a:p>
          <a:p>
            <a:r>
              <a:rPr lang="en-US" sz="2400" b="1" i="1" dirty="0"/>
              <a:t>o</a:t>
            </a:r>
            <a:r>
              <a:rPr lang="en-US" sz="2400" b="1" i="1" dirty="0" smtClean="0"/>
              <a:t>f the ideology we need</a:t>
            </a:r>
            <a:endParaRPr lang="en-US" sz="240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7031"/>
            <a:ext cx="4114800" cy="631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75995"/>
            <a:ext cx="4191000" cy="313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7178440" cy="3447098"/>
          </a:xfrm>
          <a:prstGeom prst="rect">
            <a:avLst/>
          </a:prstGeom>
          <a:noFill/>
        </p:spPr>
        <p:txBody>
          <a:bodyPr wrap="none" rtlCol="0">
            <a:spAutoFit/>
          </a:bodyPr>
          <a:lstStyle/>
          <a:p>
            <a:r>
              <a:rPr lang="en-US" sz="2800" b="1" dirty="0"/>
              <a:t>F</a:t>
            </a:r>
            <a:r>
              <a:rPr lang="en-US" sz="2800" b="1" dirty="0" smtClean="0"/>
              <a:t>ive approaches to the identity of Black people</a:t>
            </a:r>
          </a:p>
          <a:p>
            <a:endParaRPr lang="en-US" sz="2800" dirty="0"/>
          </a:p>
          <a:p>
            <a:r>
              <a:rPr lang="en-US" dirty="0" smtClean="0"/>
              <a:t>…as a social relation</a:t>
            </a:r>
          </a:p>
          <a:p>
            <a:endParaRPr lang="en-US" dirty="0"/>
          </a:p>
          <a:p>
            <a:r>
              <a:rPr lang="en-US" dirty="0" smtClean="0"/>
              <a:t>…as a language, name</a:t>
            </a:r>
          </a:p>
          <a:p>
            <a:endParaRPr lang="en-US" dirty="0"/>
          </a:p>
          <a:p>
            <a:r>
              <a:rPr lang="en-US" dirty="0" smtClean="0"/>
              <a:t>…as psychology, self concept (image)</a:t>
            </a:r>
          </a:p>
          <a:p>
            <a:endParaRPr lang="en-US" dirty="0"/>
          </a:p>
          <a:p>
            <a:r>
              <a:rPr lang="en-US" dirty="0" smtClean="0"/>
              <a:t>…as culture</a:t>
            </a:r>
          </a:p>
          <a:p>
            <a:endParaRPr lang="en-US" dirty="0"/>
          </a:p>
          <a:p>
            <a:r>
              <a:rPr lang="en-US" dirty="0" smtClean="0"/>
              <a:t>…as class</a:t>
            </a:r>
            <a:endParaRPr lang="en-US" dirty="0"/>
          </a:p>
        </p:txBody>
      </p:sp>
      <p:sp>
        <p:nvSpPr>
          <p:cNvPr id="3" name="TextBox 2"/>
          <p:cNvSpPr txBox="1"/>
          <p:nvPr/>
        </p:nvSpPr>
        <p:spPr>
          <a:xfrm>
            <a:off x="2440166" y="3494544"/>
            <a:ext cx="6475234" cy="2677656"/>
          </a:xfrm>
          <a:prstGeom prst="rect">
            <a:avLst/>
          </a:prstGeom>
          <a:noFill/>
        </p:spPr>
        <p:txBody>
          <a:bodyPr wrap="none" rtlCol="0">
            <a:spAutoFit/>
          </a:bodyPr>
          <a:lstStyle/>
          <a:p>
            <a:r>
              <a:rPr lang="en-US" sz="2400" b="1" dirty="0" smtClean="0"/>
              <a:t>The dialectics of Black identity as a social relation</a:t>
            </a:r>
          </a:p>
          <a:p>
            <a:endParaRPr lang="en-US" dirty="0"/>
          </a:p>
          <a:p>
            <a:pPr marL="342900" indent="-342900">
              <a:buAutoNum type="arabicPeriod"/>
            </a:pPr>
            <a:r>
              <a:rPr lang="en-US" dirty="0" smtClean="0"/>
              <a:t>Black relations with whites (Europeans)</a:t>
            </a:r>
          </a:p>
          <a:p>
            <a:pPr marL="342900" indent="-342900">
              <a:buAutoNum type="arabicPeriod"/>
            </a:pPr>
            <a:endParaRPr lang="en-US" dirty="0"/>
          </a:p>
          <a:p>
            <a:pPr marL="342900" indent="-342900">
              <a:buAutoNum type="arabicPeriod"/>
            </a:pPr>
            <a:r>
              <a:rPr lang="en-US" dirty="0" smtClean="0"/>
              <a:t>Black relations with other Blacks (Africans and the Diaspora)</a:t>
            </a:r>
          </a:p>
          <a:p>
            <a:pPr marL="342900" indent="-342900">
              <a:buAutoNum type="arabicPeriod"/>
            </a:pPr>
            <a:endParaRPr lang="en-US" dirty="0"/>
          </a:p>
          <a:p>
            <a:pPr marL="342900" indent="-342900">
              <a:buAutoNum type="arabicPeriod"/>
            </a:pPr>
            <a:r>
              <a:rPr lang="en-US" dirty="0" smtClean="0"/>
              <a:t>Black relations in the US with each other</a:t>
            </a:r>
          </a:p>
          <a:p>
            <a:pPr marL="342900" indent="-342900">
              <a:buAutoNum type="arabicPeriod"/>
            </a:pPr>
            <a:endParaRPr lang="en-US" dirty="0"/>
          </a:p>
          <a:p>
            <a:pPr marL="342900" indent="-342900">
              <a:buAutoNum type="arabicPeriod"/>
            </a:pPr>
            <a:r>
              <a:rPr lang="en-US" dirty="0" smtClean="0"/>
              <a:t>Blacks in global context</a:t>
            </a:r>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143000"/>
            <a:ext cx="1752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660" y="5029200"/>
            <a:ext cx="19145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099418"/>
            <a:ext cx="2085975" cy="210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267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76200"/>
            <a:ext cx="31478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28600"/>
            <a:ext cx="8991600" cy="6093976"/>
          </a:xfrm>
          <a:prstGeom prst="rect">
            <a:avLst/>
          </a:prstGeom>
        </p:spPr>
        <p:txBody>
          <a:bodyPr wrap="square">
            <a:spAutoFit/>
          </a:bodyPr>
          <a:lstStyle/>
          <a:p>
            <a:pPr algn="ctr"/>
            <a:r>
              <a:rPr lang="en-US" sz="4400" b="1" dirty="0" smtClean="0"/>
              <a:t>Three naming crises</a:t>
            </a:r>
          </a:p>
          <a:p>
            <a:endParaRPr lang="en-US" sz="2800" b="1" dirty="0" smtClean="0"/>
          </a:p>
          <a:p>
            <a:pPr>
              <a:spcAft>
                <a:spcPts val="1800"/>
              </a:spcAft>
            </a:pPr>
            <a:r>
              <a:rPr lang="en-US" sz="3200" dirty="0" smtClean="0"/>
              <a:t>What is the </a:t>
            </a:r>
            <a:r>
              <a:rPr lang="en-US" sz="3200" b="1" dirty="0" smtClean="0"/>
              <a:t>biological name</a:t>
            </a:r>
            <a:r>
              <a:rPr lang="en-US" sz="3200" dirty="0" smtClean="0"/>
              <a:t>?  </a:t>
            </a:r>
            <a:br>
              <a:rPr lang="en-US" sz="3200" dirty="0" smtClean="0"/>
            </a:br>
            <a:r>
              <a:rPr lang="en-US" sz="3200" dirty="0" smtClean="0"/>
              <a:t>Is this science or racist ideology?  </a:t>
            </a:r>
            <a:br>
              <a:rPr lang="en-US" sz="3200" dirty="0" smtClean="0"/>
            </a:br>
            <a:r>
              <a:rPr lang="en-US" sz="3200" dirty="0" smtClean="0"/>
              <a:t>Is this about phenotype or genotype?</a:t>
            </a:r>
            <a:endParaRPr lang="en-US" sz="3200" dirty="0"/>
          </a:p>
          <a:p>
            <a:pPr>
              <a:spcAft>
                <a:spcPts val="1800"/>
              </a:spcAft>
            </a:pPr>
            <a:r>
              <a:rPr lang="en-US" sz="3200" dirty="0" smtClean="0"/>
              <a:t>What is the </a:t>
            </a:r>
            <a:r>
              <a:rPr lang="en-US" sz="3200" b="1" dirty="0" smtClean="0"/>
              <a:t>group name</a:t>
            </a:r>
            <a:r>
              <a:rPr lang="en-US" sz="3200" dirty="0" smtClean="0"/>
              <a:t>?  Are Black people </a:t>
            </a:r>
            <a:br>
              <a:rPr lang="en-US" sz="3200" dirty="0" smtClean="0"/>
            </a:br>
            <a:r>
              <a:rPr lang="en-US" sz="3200" dirty="0" smtClean="0"/>
              <a:t>a nationality? Negro? Or is there a land based reference for origin?</a:t>
            </a:r>
            <a:endParaRPr lang="en-US" sz="3200" dirty="0"/>
          </a:p>
          <a:p>
            <a:pPr>
              <a:spcAft>
                <a:spcPts val="1800"/>
              </a:spcAft>
            </a:pPr>
            <a:r>
              <a:rPr lang="en-US" sz="3200" dirty="0" smtClean="0"/>
              <a:t>What is the </a:t>
            </a:r>
            <a:r>
              <a:rPr lang="en-US" sz="3200" b="1" dirty="0" smtClean="0"/>
              <a:t>individual naming practice</a:t>
            </a:r>
            <a:r>
              <a:rPr lang="en-US" sz="3200" dirty="0" smtClean="0"/>
              <a:t>? Were Black people named after slave masters?  How do we name ourselves today?</a:t>
            </a:r>
            <a:endParaRPr lang="en-US" sz="3200"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6288"/>
            <a:ext cx="3124200" cy="2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7393" y="0"/>
            <a:ext cx="4843241" cy="315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52400"/>
            <a:ext cx="5443541" cy="4247317"/>
          </a:xfrm>
          <a:prstGeom prst="rect">
            <a:avLst/>
          </a:prstGeom>
          <a:noFill/>
        </p:spPr>
        <p:txBody>
          <a:bodyPr wrap="none" rtlCol="0">
            <a:spAutoFit/>
          </a:bodyPr>
          <a:lstStyle/>
          <a:p>
            <a:r>
              <a:rPr lang="en-US" sz="3600" b="1" dirty="0" smtClean="0"/>
              <a:t>Group names are critical: </a:t>
            </a:r>
          </a:p>
          <a:p>
            <a:r>
              <a:rPr lang="en-US" sz="3600" b="1" dirty="0" smtClean="0"/>
              <a:t>What have we been called?</a:t>
            </a:r>
          </a:p>
          <a:p>
            <a:r>
              <a:rPr lang="en-US" dirty="0" smtClean="0"/>
              <a:t>Social relations with white people: </a:t>
            </a:r>
          </a:p>
          <a:p>
            <a:r>
              <a:rPr lang="en-US" dirty="0"/>
              <a:t>	C</a:t>
            </a:r>
            <a:r>
              <a:rPr lang="en-US" dirty="0" smtClean="0"/>
              <a:t>olored </a:t>
            </a:r>
          </a:p>
          <a:p>
            <a:r>
              <a:rPr lang="en-US" dirty="0"/>
              <a:t>	</a:t>
            </a:r>
            <a:r>
              <a:rPr lang="en-US" dirty="0" smtClean="0"/>
              <a:t>Nonwhite </a:t>
            </a:r>
          </a:p>
          <a:p>
            <a:r>
              <a:rPr lang="en-US" dirty="0" smtClean="0"/>
              <a:t>Names of isolation:</a:t>
            </a:r>
          </a:p>
          <a:p>
            <a:r>
              <a:rPr lang="en-US" dirty="0"/>
              <a:t>	</a:t>
            </a:r>
            <a:r>
              <a:rPr lang="en-US" dirty="0" smtClean="0"/>
              <a:t>Negro</a:t>
            </a:r>
          </a:p>
          <a:p>
            <a:r>
              <a:rPr lang="en-US" dirty="0"/>
              <a:t>	</a:t>
            </a:r>
            <a:r>
              <a:rPr lang="en-US" dirty="0" smtClean="0"/>
              <a:t>Nigger</a:t>
            </a:r>
          </a:p>
          <a:p>
            <a:endParaRPr lang="en-US" dirty="0"/>
          </a:p>
          <a:p>
            <a:r>
              <a:rPr lang="en-US" dirty="0" smtClean="0"/>
              <a:t> </a:t>
            </a:r>
          </a:p>
          <a:p>
            <a:endParaRPr lang="en-US" dirty="0"/>
          </a:p>
          <a:p>
            <a:endParaRPr lang="en-US" dirty="0"/>
          </a:p>
          <a:p>
            <a:pPr lvl="1"/>
            <a:endParaRPr lang="en-US" dirty="0" smtClean="0"/>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86" y="4648200"/>
            <a:ext cx="304278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234" y="3153333"/>
            <a:ext cx="3200400" cy="372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2291016"/>
            <a:ext cx="2812233" cy="458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018" y="2458364"/>
            <a:ext cx="4927482" cy="44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654040"/>
            <a:ext cx="5715000" cy="1708160"/>
          </a:xfrm>
          <a:prstGeom prst="rect">
            <a:avLst/>
          </a:prstGeom>
          <a:noFill/>
        </p:spPr>
        <p:txBody>
          <a:bodyPr wrap="square" rtlCol="0">
            <a:spAutoFit/>
          </a:bodyPr>
          <a:lstStyle/>
          <a:p>
            <a:r>
              <a:rPr lang="en-US" sz="2500" b="1" dirty="0" smtClean="0"/>
              <a:t>What have we called ourselves?  </a:t>
            </a:r>
          </a:p>
          <a:p>
            <a:r>
              <a:rPr lang="en-US" dirty="0"/>
              <a:t>	</a:t>
            </a:r>
            <a:r>
              <a:rPr lang="en-US" sz="2000" dirty="0" smtClean="0"/>
              <a:t>Traditional African nations </a:t>
            </a:r>
          </a:p>
          <a:p>
            <a:r>
              <a:rPr lang="en-US" sz="2000" dirty="0"/>
              <a:t>	</a:t>
            </a:r>
            <a:r>
              <a:rPr lang="en-US" sz="2000" dirty="0" smtClean="0"/>
              <a:t>Black </a:t>
            </a:r>
          </a:p>
          <a:p>
            <a:r>
              <a:rPr lang="en-US" sz="2000" dirty="0"/>
              <a:t>	</a:t>
            </a:r>
            <a:r>
              <a:rPr lang="en-US" sz="2000" dirty="0" smtClean="0"/>
              <a:t>African Americans </a:t>
            </a:r>
          </a:p>
          <a:p>
            <a:r>
              <a:rPr lang="en-US" sz="2000" dirty="0"/>
              <a:t>	</a:t>
            </a:r>
            <a:r>
              <a:rPr lang="en-US" sz="2000" dirty="0" smtClean="0"/>
              <a:t>Afro-Americans</a:t>
            </a: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7018" y="29361"/>
            <a:ext cx="4841758" cy="340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7" y="2743200"/>
            <a:ext cx="451858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8534400" cy="6494085"/>
          </a:xfrm>
          <a:prstGeom prst="rect">
            <a:avLst/>
          </a:prstGeom>
        </p:spPr>
        <p:txBody>
          <a:bodyPr wrap="square">
            <a:spAutoFit/>
          </a:bodyPr>
          <a:lstStyle/>
          <a:p>
            <a:pPr algn="ctr"/>
            <a:r>
              <a:rPr lang="en-US" sz="4000" b="1" dirty="0"/>
              <a:t>American Black Baby Names for Girls</a:t>
            </a:r>
            <a:r>
              <a:rPr lang="en-US" dirty="0"/>
              <a:t/>
            </a:r>
            <a:br>
              <a:rPr lang="en-US" dirty="0"/>
            </a:br>
            <a:r>
              <a:rPr lang="en-US" b="1" dirty="0"/>
              <a:t>American Black Baby Names for Girls have origins in many languages including French, Latin, English and African. Many black baby names for girls have the popular prefix of  'La' or 'Le' ( Latoya, </a:t>
            </a:r>
            <a:r>
              <a:rPr lang="en-US" b="1" dirty="0" err="1"/>
              <a:t>Lashawn</a:t>
            </a:r>
            <a:r>
              <a:rPr lang="en-US" b="1" dirty="0"/>
              <a:t>, </a:t>
            </a:r>
            <a:r>
              <a:rPr lang="en-US" b="1" dirty="0" err="1"/>
              <a:t>Latrice</a:t>
            </a:r>
            <a:r>
              <a:rPr lang="en-US" b="1" dirty="0"/>
              <a:t> </a:t>
            </a:r>
            <a:r>
              <a:rPr lang="en-US" b="1" dirty="0" err="1"/>
              <a:t>etc</a:t>
            </a:r>
            <a:r>
              <a:rPr lang="en-US" b="1" dirty="0"/>
              <a:t>) and also 'Da' and 'De' (</a:t>
            </a:r>
            <a:r>
              <a:rPr lang="en-US" b="1" dirty="0" err="1"/>
              <a:t>Denelle</a:t>
            </a:r>
            <a:r>
              <a:rPr lang="en-US" b="1" dirty="0"/>
              <a:t>, </a:t>
            </a:r>
            <a:r>
              <a:rPr lang="en-US" b="1" dirty="0" err="1"/>
              <a:t>Danisha</a:t>
            </a:r>
            <a:r>
              <a:rPr lang="en-US" b="1" dirty="0"/>
              <a:t> </a:t>
            </a:r>
            <a:r>
              <a:rPr lang="en-US" b="1" dirty="0" err="1"/>
              <a:t>etc</a:t>
            </a:r>
            <a:r>
              <a:rPr lang="en-US" b="1" dirty="0"/>
              <a:t>) Names like </a:t>
            </a:r>
            <a:r>
              <a:rPr lang="en-US" b="1" dirty="0" err="1"/>
              <a:t>Tanisha</a:t>
            </a:r>
            <a:r>
              <a:rPr lang="en-US" b="1" dirty="0"/>
              <a:t> (meaning the name of a day indicating birth on a Monday) originate in Africa from the Hausa language. Other African languages include Zulu, Swahili, Igbo and Yoruba</a:t>
            </a:r>
            <a:r>
              <a:rPr lang="en-US" b="1" dirty="0" smtClean="0"/>
              <a:t>.</a:t>
            </a:r>
          </a:p>
          <a:p>
            <a:endParaRPr lang="en-US" b="1" dirty="0" smtClean="0"/>
          </a:p>
          <a:p>
            <a:endParaRPr lang="en-US" dirty="0" smtClean="0"/>
          </a:p>
          <a:p>
            <a:pPr algn="ctr"/>
            <a:r>
              <a:rPr lang="en-US" sz="4000" b="1" dirty="0"/>
              <a:t>Black Baby Names for Boys</a:t>
            </a:r>
            <a:r>
              <a:rPr lang="en-US" sz="4000" dirty="0"/>
              <a:t/>
            </a:r>
            <a:br>
              <a:rPr lang="en-US" sz="4000" dirty="0"/>
            </a:br>
            <a:r>
              <a:rPr lang="en-US" b="1" dirty="0"/>
              <a:t>Black Baby Names for Boys also have origins in many languages including French, Latin, English and the various languages which originated in Africa. Many Black Baby Names for Boys have </a:t>
            </a:r>
            <a:r>
              <a:rPr lang="en-US" b="1" dirty="0" err="1"/>
              <a:t>have</a:t>
            </a:r>
            <a:r>
              <a:rPr lang="en-US" b="1" dirty="0"/>
              <a:t> connections to Greek and Classical literature, the bible or reflect noble positions such as Earl, Prince or Duke. There are also those with the prefix of 'La' as is </a:t>
            </a:r>
            <a:r>
              <a:rPr lang="en-US" b="1" dirty="0" err="1"/>
              <a:t>Lamarr</a:t>
            </a:r>
            <a:r>
              <a:rPr lang="en-US" b="1" dirty="0"/>
              <a:t> or </a:t>
            </a:r>
            <a:r>
              <a:rPr lang="en-US" b="1" dirty="0" err="1"/>
              <a:t>DaJon</a:t>
            </a:r>
            <a:r>
              <a:rPr lang="en-US" b="1" dirty="0"/>
              <a:t>. There is also a trend to make unusual use of hyphens in Black Baby Names for Boys, capital letters and apostrophes such as </a:t>
            </a:r>
            <a:r>
              <a:rPr lang="en-US" b="1" dirty="0" err="1"/>
              <a:t>D'marreio</a:t>
            </a:r>
            <a:r>
              <a:rPr lang="en-US" b="1" dirty="0"/>
              <a:t> or </a:t>
            </a:r>
            <a:r>
              <a:rPr lang="en-US" b="1" dirty="0" err="1"/>
              <a:t>D'Sean</a:t>
            </a:r>
            <a:r>
              <a:rPr lang="en-US" b="1" dirty="0"/>
              <a:t> and Le-Vaughn.</a:t>
            </a:r>
            <a:r>
              <a:rPr lang="en-US" dirty="0"/>
              <a:t> </a:t>
            </a:r>
            <a:endParaRPr lang="en-US" dirty="0" smtClean="0"/>
          </a:p>
          <a:p>
            <a:pPr algn="ctr"/>
            <a:endParaRPr lang="en-US" dirty="0"/>
          </a:p>
          <a:p>
            <a:pPr algn="ctr"/>
            <a:r>
              <a:rPr lang="en-US" sz="2400" b="1" dirty="0" smtClean="0"/>
              <a:t>The masses of Black people continue to assert </a:t>
            </a:r>
          </a:p>
          <a:p>
            <a:pPr algn="ctr"/>
            <a:r>
              <a:rPr lang="en-US" sz="2400" b="1" dirty="0" smtClean="0"/>
              <a:t>a Black identity in naming children!</a:t>
            </a:r>
            <a:endParaRPr lang="en-US" sz="2400" b="1"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01907" cy="6217087"/>
          </a:xfrm>
          <a:prstGeom prst="rect">
            <a:avLst/>
          </a:prstGeom>
          <a:noFill/>
        </p:spPr>
        <p:txBody>
          <a:bodyPr wrap="none" rtlCol="0">
            <a:spAutoFit/>
          </a:bodyPr>
          <a:lstStyle/>
          <a:p>
            <a:r>
              <a:rPr lang="en-US" sz="4000" b="1" dirty="0" smtClean="0"/>
              <a:t>Historical development of Black Studies</a:t>
            </a:r>
          </a:p>
          <a:p>
            <a:endParaRPr lang="en-US" dirty="0" smtClean="0"/>
          </a:p>
          <a:p>
            <a:r>
              <a:rPr lang="en-US" sz="2000" dirty="0" smtClean="0"/>
              <a:t>Black Studies as </a:t>
            </a:r>
            <a:r>
              <a:rPr lang="en-US" sz="2000" b="1" dirty="0" smtClean="0"/>
              <a:t>social movement</a:t>
            </a:r>
          </a:p>
          <a:p>
            <a:r>
              <a:rPr lang="en-US" sz="2000" dirty="0" smtClean="0"/>
              <a:t>	Black liberation movement targets </a:t>
            </a:r>
          </a:p>
          <a:p>
            <a:r>
              <a:rPr lang="en-US" sz="2000" dirty="0"/>
              <a:t>	</a:t>
            </a:r>
            <a:r>
              <a:rPr lang="en-US" sz="2000" dirty="0" smtClean="0"/>
              <a:t>higher education and creates new </a:t>
            </a:r>
          </a:p>
          <a:p>
            <a:r>
              <a:rPr lang="en-US" sz="2000" dirty="0"/>
              <a:t>	</a:t>
            </a:r>
            <a:r>
              <a:rPr lang="en-US" sz="2000" dirty="0" smtClean="0"/>
              <a:t>intellectual space for creative</a:t>
            </a:r>
          </a:p>
          <a:p>
            <a:r>
              <a:rPr lang="en-US" sz="2000" dirty="0"/>
              <a:t>	</a:t>
            </a:r>
            <a:r>
              <a:rPr lang="en-US" sz="2000" dirty="0" smtClean="0"/>
              <a:t>work to serve the needs of the people</a:t>
            </a:r>
            <a:endParaRPr lang="en-US" sz="2000" dirty="0"/>
          </a:p>
          <a:p>
            <a:endParaRPr lang="en-US" sz="2000" dirty="0" smtClean="0"/>
          </a:p>
          <a:p>
            <a:r>
              <a:rPr lang="en-US" sz="2000" dirty="0" smtClean="0"/>
              <a:t>Black Studies as </a:t>
            </a:r>
            <a:r>
              <a:rPr lang="en-US" sz="2000" b="1" dirty="0" smtClean="0"/>
              <a:t>academic profession </a:t>
            </a:r>
          </a:p>
          <a:p>
            <a:r>
              <a:rPr lang="en-US" sz="2000" dirty="0"/>
              <a:t>	</a:t>
            </a:r>
            <a:r>
              <a:rPr lang="en-US" sz="2000" dirty="0" smtClean="0"/>
              <a:t>Black Studies conforms to campus </a:t>
            </a:r>
          </a:p>
          <a:p>
            <a:r>
              <a:rPr lang="en-US" sz="2000" dirty="0"/>
              <a:t>	</a:t>
            </a:r>
            <a:r>
              <a:rPr lang="en-US" sz="2000" dirty="0" smtClean="0"/>
              <a:t>culture and administrative practices </a:t>
            </a:r>
          </a:p>
          <a:p>
            <a:r>
              <a:rPr lang="en-US" sz="2000" dirty="0"/>
              <a:t>	</a:t>
            </a:r>
            <a:r>
              <a:rPr lang="en-US" sz="2000" dirty="0" smtClean="0"/>
              <a:t>and becomes estranged from the </a:t>
            </a:r>
          </a:p>
          <a:p>
            <a:r>
              <a:rPr lang="en-US" sz="2000" dirty="0"/>
              <a:t>	</a:t>
            </a:r>
            <a:r>
              <a:rPr lang="en-US" sz="2000" dirty="0" smtClean="0"/>
              <a:t>community</a:t>
            </a:r>
            <a:endParaRPr lang="en-US" sz="2000" dirty="0"/>
          </a:p>
          <a:p>
            <a:pPr marL="342900" indent="-342900">
              <a:buAutoNum type="arabicPeriod"/>
            </a:pPr>
            <a:endParaRPr lang="en-US" sz="2000" dirty="0" smtClean="0"/>
          </a:p>
          <a:p>
            <a:r>
              <a:rPr lang="en-US" sz="2000" dirty="0" smtClean="0"/>
              <a:t>Black Studies as </a:t>
            </a:r>
            <a:r>
              <a:rPr lang="en-US" sz="2000" b="1" dirty="0" smtClean="0"/>
              <a:t>knowledge network </a:t>
            </a:r>
          </a:p>
          <a:p>
            <a:r>
              <a:rPr lang="en-US" sz="2000" dirty="0"/>
              <a:t>	</a:t>
            </a:r>
            <a:r>
              <a:rPr lang="en-US" sz="2000" dirty="0" smtClean="0"/>
              <a:t>With digital technology, Black Studies </a:t>
            </a:r>
            <a:br>
              <a:rPr lang="en-US" sz="2000" dirty="0" smtClean="0"/>
            </a:br>
            <a:r>
              <a:rPr lang="en-US" sz="2000" dirty="0" smtClean="0"/>
              <a:t>	begins to reunite with the community </a:t>
            </a:r>
            <a:br>
              <a:rPr lang="en-US" sz="2000" dirty="0" smtClean="0"/>
            </a:br>
            <a:r>
              <a:rPr lang="en-US" sz="2000" dirty="0" smtClean="0"/>
              <a:t>	via cyberspace and become a major </a:t>
            </a:r>
            <a:br>
              <a:rPr lang="en-US" sz="2000" dirty="0" smtClean="0"/>
            </a:br>
            <a:r>
              <a:rPr lang="en-US" sz="2000" dirty="0" smtClean="0"/>
              <a:t>	global discourse</a:t>
            </a:r>
            <a:endParaRPr lang="en-US" sz="20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990600"/>
            <a:ext cx="1582199" cy="158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048000"/>
            <a:ext cx="17907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800600"/>
            <a:ext cx="2286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5483076"/>
              </p:ext>
            </p:extLst>
          </p:nvPr>
        </p:nvGraphicFramePr>
        <p:xfrm>
          <a:off x="685800" y="2159000"/>
          <a:ext cx="7696200" cy="3251200"/>
        </p:xfrm>
        <a:graphic>
          <a:graphicData uri="http://schemas.openxmlformats.org/drawingml/2006/table">
            <a:tbl>
              <a:tblPr firstRow="1" bandRow="1">
                <a:tableStyleId>{5C22544A-7EE6-4342-B048-85BDC9FD1C3A}</a:tableStyleId>
              </a:tblPr>
              <a:tblGrid>
                <a:gridCol w="2565400"/>
                <a:gridCol w="2565400"/>
                <a:gridCol w="2565400"/>
              </a:tblGrid>
              <a:tr h="812800">
                <a:tc>
                  <a:txBody>
                    <a:bodyPr/>
                    <a:lstStyle/>
                    <a:p>
                      <a:r>
                        <a:rPr lang="en-US" dirty="0" smtClean="0"/>
                        <a:t>Time</a:t>
                      </a:r>
                      <a:endParaRPr lang="en-US" dirty="0"/>
                    </a:p>
                  </a:txBody>
                  <a:tcPr/>
                </a:tc>
                <a:tc>
                  <a:txBody>
                    <a:bodyPr/>
                    <a:lstStyle/>
                    <a:p>
                      <a:r>
                        <a:rPr lang="en-US" dirty="0" smtClean="0"/>
                        <a:t>Problem</a:t>
                      </a:r>
                      <a:endParaRPr lang="en-US" dirty="0"/>
                    </a:p>
                  </a:txBody>
                  <a:tcPr/>
                </a:tc>
                <a:tc>
                  <a:txBody>
                    <a:bodyPr/>
                    <a:lstStyle/>
                    <a:p>
                      <a:r>
                        <a:rPr lang="en-US" dirty="0" smtClean="0"/>
                        <a:t>Solution</a:t>
                      </a:r>
                      <a:endParaRPr lang="en-US" dirty="0"/>
                    </a:p>
                  </a:txBody>
                  <a:tcPr/>
                </a:tc>
              </a:tr>
              <a:tr h="812800">
                <a:tc>
                  <a:txBody>
                    <a:bodyPr/>
                    <a:lstStyle/>
                    <a:p>
                      <a:r>
                        <a:rPr lang="en-US" dirty="0" smtClean="0"/>
                        <a:t>Past</a:t>
                      </a:r>
                      <a:endParaRPr lang="en-US" dirty="0"/>
                    </a:p>
                  </a:txBody>
                  <a:tcPr/>
                </a:tc>
                <a:tc>
                  <a:txBody>
                    <a:bodyPr/>
                    <a:lstStyle/>
                    <a:p>
                      <a:r>
                        <a:rPr lang="en-US" dirty="0" smtClean="0"/>
                        <a:t>National oppression, Class Exploitation</a:t>
                      </a:r>
                      <a:endParaRPr lang="en-US" dirty="0"/>
                    </a:p>
                  </a:txBody>
                  <a:tcPr/>
                </a:tc>
                <a:tc>
                  <a:txBody>
                    <a:bodyPr/>
                    <a:lstStyle/>
                    <a:p>
                      <a:r>
                        <a:rPr lang="en-US" dirty="0" smtClean="0"/>
                        <a:t>Negotiate,</a:t>
                      </a:r>
                      <a:r>
                        <a:rPr lang="en-US" baseline="0" dirty="0" smtClean="0"/>
                        <a:t> escape, or fight</a:t>
                      </a:r>
                      <a:endParaRPr lang="en-US" dirty="0"/>
                    </a:p>
                  </a:txBody>
                  <a:tcPr/>
                </a:tc>
              </a:tr>
              <a:tr h="812800">
                <a:tc>
                  <a:txBody>
                    <a:bodyPr/>
                    <a:lstStyle/>
                    <a:p>
                      <a:r>
                        <a:rPr lang="en-US" dirty="0" smtClean="0"/>
                        <a:t>Present</a:t>
                      </a:r>
                      <a:endParaRPr lang="en-US" dirty="0"/>
                    </a:p>
                  </a:txBody>
                  <a:tcPr/>
                </a:tc>
                <a:tc>
                  <a:txBody>
                    <a:bodyPr/>
                    <a:lstStyle/>
                    <a:p>
                      <a:r>
                        <a:rPr lang="en-US" dirty="0" smtClean="0"/>
                        <a:t>National oppression, Class Exploitation</a:t>
                      </a:r>
                      <a:endParaRPr lang="en-US" dirty="0"/>
                    </a:p>
                  </a:txBody>
                  <a:tcPr/>
                </a:tc>
                <a:tc>
                  <a:txBody>
                    <a:bodyPr/>
                    <a:lstStyle/>
                    <a:p>
                      <a:r>
                        <a:rPr lang="en-US" dirty="0" smtClean="0"/>
                        <a:t>Negotiate,</a:t>
                      </a:r>
                      <a:r>
                        <a:rPr lang="en-US" baseline="0" dirty="0" smtClean="0"/>
                        <a:t> escape, or fight</a:t>
                      </a:r>
                      <a:endParaRPr lang="en-US" dirty="0"/>
                    </a:p>
                  </a:txBody>
                  <a:tcPr/>
                </a:tc>
              </a:tr>
              <a:tr h="812800">
                <a:tc>
                  <a:txBody>
                    <a:bodyPr/>
                    <a:lstStyle/>
                    <a:p>
                      <a:r>
                        <a:rPr lang="en-US" dirty="0" smtClean="0"/>
                        <a:t>Future</a:t>
                      </a:r>
                      <a:endParaRPr lang="en-US" dirty="0"/>
                    </a:p>
                  </a:txBody>
                  <a:tcPr/>
                </a:tc>
                <a:tc>
                  <a:txBody>
                    <a:bodyPr/>
                    <a:lstStyle/>
                    <a:p>
                      <a:r>
                        <a:rPr lang="en-US" dirty="0" smtClean="0"/>
                        <a:t>National oppression, Class Exploitation</a:t>
                      </a:r>
                      <a:endParaRPr lang="en-US" dirty="0"/>
                    </a:p>
                  </a:txBody>
                  <a:tcPr/>
                </a:tc>
                <a:tc>
                  <a:txBody>
                    <a:bodyPr/>
                    <a:lstStyle/>
                    <a:p>
                      <a:r>
                        <a:rPr lang="en-US" dirty="0" smtClean="0"/>
                        <a:t>Negotiate,</a:t>
                      </a:r>
                      <a:r>
                        <a:rPr lang="en-US" baseline="0" dirty="0" smtClean="0"/>
                        <a:t> escape, or fight</a:t>
                      </a:r>
                      <a:endParaRPr lang="en-US" dirty="0"/>
                    </a:p>
                  </a:txBody>
                  <a:tcPr/>
                </a:tc>
              </a:tr>
            </a:tbl>
          </a:graphicData>
        </a:graphic>
      </p:graphicFrame>
      <p:sp>
        <p:nvSpPr>
          <p:cNvPr id="4" name="TextBox 3"/>
          <p:cNvSpPr txBox="1"/>
          <p:nvPr/>
        </p:nvSpPr>
        <p:spPr>
          <a:xfrm>
            <a:off x="1134928" y="609600"/>
            <a:ext cx="6789872" cy="1138773"/>
          </a:xfrm>
          <a:prstGeom prst="rect">
            <a:avLst/>
          </a:prstGeom>
          <a:noFill/>
        </p:spPr>
        <p:txBody>
          <a:bodyPr wrap="none" rtlCol="0">
            <a:spAutoFit/>
          </a:bodyPr>
          <a:lstStyle/>
          <a:p>
            <a:pPr algn="ctr"/>
            <a:r>
              <a:rPr lang="en-US" sz="4000" b="1" dirty="0" smtClean="0"/>
              <a:t>Analysis: </a:t>
            </a:r>
          </a:p>
          <a:p>
            <a:pPr algn="ctr"/>
            <a:r>
              <a:rPr lang="en-US" sz="2800" b="1" dirty="0" smtClean="0"/>
              <a:t>Crisis of Metaphysical </a:t>
            </a:r>
            <a:r>
              <a:rPr lang="en-US" sz="2800" b="1" dirty="0" err="1" smtClean="0"/>
              <a:t>vs</a:t>
            </a:r>
            <a:r>
              <a:rPr lang="en-US" sz="2800" b="1" dirty="0" smtClean="0"/>
              <a:t> Dialectical Thinking</a:t>
            </a:r>
            <a:endParaRPr lang="en-US" sz="2800" b="1" dirty="0"/>
          </a:p>
        </p:txBody>
      </p:sp>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12303" cy="1508105"/>
          </a:xfrm>
          <a:prstGeom prst="rect">
            <a:avLst/>
          </a:prstGeom>
          <a:noFill/>
        </p:spPr>
        <p:txBody>
          <a:bodyPr wrap="none" rtlCol="0">
            <a:spAutoFit/>
          </a:bodyPr>
          <a:lstStyle/>
          <a:p>
            <a:r>
              <a:rPr lang="en-US" sz="6000" b="1" dirty="0" smtClean="0"/>
              <a:t>A new paradigm!</a:t>
            </a:r>
          </a:p>
          <a:p>
            <a:r>
              <a:rPr lang="en-US" sz="3200" b="1" dirty="0" smtClean="0"/>
              <a:t>The Malcolm X moment changed all disciplines</a:t>
            </a:r>
            <a:endParaRPr lang="en-US" sz="3200" b="1" dirty="0"/>
          </a:p>
        </p:txBody>
      </p:sp>
      <p:sp>
        <p:nvSpPr>
          <p:cNvPr id="4" name="TextBox 3"/>
          <p:cNvSpPr txBox="1"/>
          <p:nvPr/>
        </p:nvSpPr>
        <p:spPr>
          <a:xfrm>
            <a:off x="3733800" y="2137350"/>
            <a:ext cx="5364289" cy="4801314"/>
          </a:xfrm>
          <a:prstGeom prst="rect">
            <a:avLst/>
          </a:prstGeom>
          <a:noFill/>
        </p:spPr>
        <p:txBody>
          <a:bodyPr wrap="none" rtlCol="0">
            <a:spAutoFit/>
          </a:bodyPr>
          <a:lstStyle/>
          <a:p>
            <a:r>
              <a:rPr lang="en-US" sz="3000" dirty="0" smtClean="0"/>
              <a:t>The integrationist position  </a:t>
            </a:r>
          </a:p>
          <a:p>
            <a:r>
              <a:rPr lang="en-US" sz="3000" dirty="0" smtClean="0"/>
              <a:t>negated a Black perspective </a:t>
            </a:r>
          </a:p>
          <a:p>
            <a:r>
              <a:rPr lang="en-US" sz="3000" dirty="0" smtClean="0"/>
              <a:t>because of the absolute need </a:t>
            </a:r>
          </a:p>
          <a:p>
            <a:r>
              <a:rPr lang="en-US" sz="3000" dirty="0" smtClean="0"/>
              <a:t>to be universal.  This was </a:t>
            </a:r>
          </a:p>
          <a:p>
            <a:r>
              <a:rPr lang="en-US" sz="3000" dirty="0" smtClean="0"/>
              <a:t>reversed.  The Black particularity </a:t>
            </a:r>
          </a:p>
          <a:p>
            <a:r>
              <a:rPr lang="en-US" sz="3000" dirty="0" smtClean="0"/>
              <a:t>was defined as the fundamental </a:t>
            </a:r>
          </a:p>
          <a:p>
            <a:r>
              <a:rPr lang="en-US" sz="3000" dirty="0" smtClean="0"/>
              <a:t>grounding for attaining the </a:t>
            </a:r>
          </a:p>
          <a:p>
            <a:r>
              <a:rPr lang="en-US" sz="3000" dirty="0" smtClean="0"/>
              <a:t>universal.  This was/is a return</a:t>
            </a:r>
          </a:p>
          <a:p>
            <a:r>
              <a:rPr lang="en-US" sz="3000" dirty="0"/>
              <a:t>t</a:t>
            </a:r>
            <a:r>
              <a:rPr lang="en-US" sz="3000" dirty="0" smtClean="0"/>
              <a:t>o the source.</a:t>
            </a:r>
          </a:p>
          <a:p>
            <a:endParaRPr lang="en-US" dirty="0"/>
          </a:p>
          <a:p>
            <a:endParaRPr lang="en-US" dirty="0"/>
          </a:p>
        </p:txBody>
      </p:sp>
      <p:pic>
        <p:nvPicPr>
          <p:cNvPr id="24579" name="Picture 3" descr="E:\paradigms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41"/>
          <a:stretch/>
        </p:blipFill>
        <p:spPr bwMode="auto">
          <a:xfrm>
            <a:off x="220910" y="1888222"/>
            <a:ext cx="3292141" cy="473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624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380" y="381000"/>
            <a:ext cx="5947975" cy="830997"/>
          </a:xfrm>
          <a:prstGeom prst="rect">
            <a:avLst/>
          </a:prstGeom>
          <a:noFill/>
        </p:spPr>
        <p:txBody>
          <a:bodyPr wrap="none" rtlCol="0">
            <a:spAutoFit/>
          </a:bodyPr>
          <a:lstStyle/>
          <a:p>
            <a:pPr algn="ctr"/>
            <a:r>
              <a:rPr lang="en-US" sz="2400" b="1" dirty="0" smtClean="0"/>
              <a:t>Ideological mission of Black Studies:</a:t>
            </a:r>
          </a:p>
          <a:p>
            <a:pPr algn="ctr"/>
            <a:r>
              <a:rPr lang="en-US" sz="2400" b="1" dirty="0" smtClean="0"/>
              <a:t>Academic excellence and social responsibility</a:t>
            </a:r>
            <a:endParaRPr lang="en-US" sz="2400" b="1"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2891367"/>
            <a:ext cx="3028950" cy="381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2085"/>
            <a:ext cx="2259506" cy="315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00" t="10171" r="31071" b="41028"/>
          <a:stretch/>
        </p:blipFill>
        <p:spPr bwMode="auto">
          <a:xfrm>
            <a:off x="3810000" y="3276087"/>
            <a:ext cx="4876800" cy="350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676400"/>
            <a:ext cx="6686550"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624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1025"/>
            <a:ext cx="8557920" cy="584775"/>
          </a:xfrm>
          <a:prstGeom prst="rect">
            <a:avLst/>
          </a:prstGeom>
          <a:noFill/>
        </p:spPr>
        <p:txBody>
          <a:bodyPr wrap="none" rtlCol="0">
            <a:spAutoFit/>
          </a:bodyPr>
          <a:lstStyle/>
          <a:p>
            <a:r>
              <a:rPr lang="en-US" sz="3200" b="1" dirty="0" smtClean="0"/>
              <a:t>Excellence is defined by Black intellectual history.</a:t>
            </a:r>
            <a:endParaRPr lang="en-US" sz="3200" b="1"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3383557" cy="250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05880"/>
            <a:ext cx="3635988" cy="273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988" y="1605880"/>
            <a:ext cx="2301752" cy="273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740" y="1605880"/>
            <a:ext cx="3191579" cy="465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4233194"/>
            <a:ext cx="3200400" cy="472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43468" y="6273225"/>
            <a:ext cx="1628396" cy="584775"/>
          </a:xfrm>
          <a:prstGeom prst="rect">
            <a:avLst/>
          </a:prstGeom>
          <a:noFill/>
        </p:spPr>
        <p:txBody>
          <a:bodyPr wrap="none" rtlCol="0">
            <a:spAutoFit/>
          </a:bodyPr>
          <a:lstStyle/>
          <a:p>
            <a:pPr algn="ctr"/>
            <a:r>
              <a:rPr lang="en-US" b="1" dirty="0" smtClean="0"/>
              <a:t>W. E. B. </a:t>
            </a:r>
            <a:r>
              <a:rPr lang="en-US" b="1" dirty="0" err="1" smtClean="0"/>
              <a:t>DuBois</a:t>
            </a:r>
            <a:endParaRPr lang="en-US" b="1" dirty="0" smtClean="0"/>
          </a:p>
          <a:p>
            <a:pPr algn="ctr"/>
            <a:r>
              <a:rPr lang="en-US" sz="1400" b="1" dirty="0" smtClean="0"/>
              <a:t>(1868 – 1963)</a:t>
            </a:r>
            <a:endParaRPr lang="en-US" sz="1400" b="1" dirty="0"/>
          </a:p>
        </p:txBody>
      </p:sp>
      <p:sp>
        <p:nvSpPr>
          <p:cNvPr id="4" name="TextBox 3"/>
          <p:cNvSpPr txBox="1"/>
          <p:nvPr/>
        </p:nvSpPr>
        <p:spPr>
          <a:xfrm>
            <a:off x="1335638" y="685800"/>
            <a:ext cx="6436762" cy="646331"/>
          </a:xfrm>
          <a:prstGeom prst="rect">
            <a:avLst/>
          </a:prstGeom>
          <a:noFill/>
        </p:spPr>
        <p:txBody>
          <a:bodyPr wrap="none" rtlCol="0">
            <a:spAutoFit/>
          </a:bodyPr>
          <a:lstStyle/>
          <a:p>
            <a:pPr algn="ctr"/>
            <a:r>
              <a:rPr lang="en-US" dirty="0" smtClean="0"/>
              <a:t>Our analysis can build upon centuries of insight, especially the last </a:t>
            </a:r>
          </a:p>
          <a:p>
            <a:pPr algn="ctr"/>
            <a:r>
              <a:rPr lang="en-US" dirty="0" smtClean="0"/>
              <a:t>100 years of scholarship in the radical Black tradition.</a:t>
            </a:r>
            <a:endParaRPr lang="en-US" dirty="0"/>
          </a:p>
        </p:txBody>
      </p:sp>
    </p:spTree>
    <p:extLst>
      <p:ext uri="{BB962C8B-B14F-4D97-AF65-F5344CB8AC3E}">
        <p14:creationId xmlns:p14="http://schemas.microsoft.com/office/powerpoint/2010/main" val="2797624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837" y="76200"/>
            <a:ext cx="3656963" cy="1569660"/>
          </a:xfrm>
          <a:prstGeom prst="rect">
            <a:avLst/>
          </a:prstGeom>
          <a:noFill/>
        </p:spPr>
        <p:txBody>
          <a:bodyPr wrap="none" rtlCol="0">
            <a:spAutoFit/>
          </a:bodyPr>
          <a:lstStyle/>
          <a:p>
            <a:pPr algn="ctr"/>
            <a:r>
              <a:rPr lang="en-US" sz="3200" b="1" dirty="0" smtClean="0"/>
              <a:t>Social responsibility </a:t>
            </a:r>
          </a:p>
          <a:p>
            <a:pPr algn="ctr"/>
            <a:r>
              <a:rPr lang="en-US" sz="3200" b="1" dirty="0" smtClean="0"/>
              <a:t>means serving the </a:t>
            </a:r>
          </a:p>
          <a:p>
            <a:pPr algn="ctr"/>
            <a:r>
              <a:rPr lang="en-US" sz="3200" b="1" dirty="0" smtClean="0"/>
              <a:t>people.</a:t>
            </a:r>
            <a:endParaRPr lang="en-US" sz="3200" b="1"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14" t="10743" r="43786" b="24229"/>
          <a:stretch/>
        </p:blipFill>
        <p:spPr bwMode="auto">
          <a:xfrm>
            <a:off x="4572000" y="0"/>
            <a:ext cx="4572000" cy="68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71259"/>
            <a:ext cx="3962400" cy="514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624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09" y="2788920"/>
            <a:ext cx="4427839" cy="331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8480" y="1238667"/>
            <a:ext cx="3304854" cy="340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mrhonner.files.wordpress.com/2011/04/federal-budg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2465328"/>
            <a:ext cx="4827002" cy="43926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83165"/>
            <a:ext cx="5943600" cy="2431435"/>
          </a:xfrm>
          <a:prstGeom prst="rect">
            <a:avLst/>
          </a:prstGeom>
          <a:noFill/>
        </p:spPr>
        <p:txBody>
          <a:bodyPr wrap="square" rtlCol="0">
            <a:spAutoFit/>
          </a:bodyPr>
          <a:lstStyle/>
          <a:p>
            <a:r>
              <a:rPr lang="en-US" sz="3200" b="1" dirty="0" smtClean="0"/>
              <a:t>Commitment: </a:t>
            </a:r>
          </a:p>
          <a:p>
            <a:r>
              <a:rPr lang="en-US" sz="2400" dirty="0" smtClean="0"/>
              <a:t>A </a:t>
            </a:r>
            <a:r>
              <a:rPr lang="en-US" sz="2400" dirty="0" smtClean="0"/>
              <a:t>rhetorical </a:t>
            </a:r>
            <a:r>
              <a:rPr lang="en-US" sz="2400" dirty="0" smtClean="0"/>
              <a:t>passion, </a:t>
            </a:r>
            <a:r>
              <a:rPr lang="en-US" sz="2400" dirty="0" smtClean="0"/>
              <a:t>or </a:t>
            </a:r>
            <a:r>
              <a:rPr lang="en-US" sz="2400" dirty="0" smtClean="0"/>
              <a:t>material </a:t>
            </a:r>
            <a:r>
              <a:rPr lang="en-US" sz="2400" dirty="0" smtClean="0"/>
              <a:t>investment</a:t>
            </a:r>
            <a:r>
              <a:rPr lang="en-US" sz="2400" dirty="0" smtClean="0"/>
              <a:t>?</a:t>
            </a:r>
            <a:br>
              <a:rPr lang="en-US" sz="2400" dirty="0" smtClean="0"/>
            </a:br>
            <a:endParaRPr lang="en-US" sz="2400" dirty="0" smtClean="0"/>
          </a:p>
          <a:p>
            <a:pPr marL="342900" indent="-342900">
              <a:buAutoNum type="arabicPeriod"/>
            </a:pPr>
            <a:r>
              <a:rPr lang="en-US" sz="2400" dirty="0" smtClean="0"/>
              <a:t>Words </a:t>
            </a:r>
            <a:r>
              <a:rPr lang="en-US" sz="2400" dirty="0" smtClean="0"/>
              <a:t>&amp; intentions</a:t>
            </a:r>
            <a:endParaRPr lang="en-US" sz="2400" dirty="0" smtClean="0"/>
          </a:p>
          <a:p>
            <a:r>
              <a:rPr lang="en-US" sz="2400" dirty="0" smtClean="0"/>
              <a:t>                  </a:t>
            </a:r>
            <a:r>
              <a:rPr lang="en-US" sz="2400" dirty="0" err="1" smtClean="0"/>
              <a:t>vs</a:t>
            </a:r>
            <a:endParaRPr lang="en-US" sz="2400" dirty="0" smtClean="0"/>
          </a:p>
          <a:p>
            <a:r>
              <a:rPr lang="en-US" sz="2400" dirty="0" smtClean="0"/>
              <a:t>2  Time and money</a:t>
            </a:r>
            <a:endParaRPr lang="en-US" sz="2400" dirty="0"/>
          </a:p>
        </p:txBody>
      </p:sp>
      <p:sp>
        <p:nvSpPr>
          <p:cNvPr id="3" name="TextBox 2"/>
          <p:cNvSpPr txBox="1"/>
          <p:nvPr/>
        </p:nvSpPr>
        <p:spPr>
          <a:xfrm>
            <a:off x="0" y="6059269"/>
            <a:ext cx="4127477" cy="646331"/>
          </a:xfrm>
          <a:prstGeom prst="rect">
            <a:avLst/>
          </a:prstGeom>
          <a:noFill/>
        </p:spPr>
        <p:txBody>
          <a:bodyPr wrap="none" rtlCol="0">
            <a:spAutoFit/>
          </a:bodyPr>
          <a:lstStyle/>
          <a:p>
            <a:r>
              <a:rPr lang="en-US" dirty="0" smtClean="0"/>
              <a:t>How much time do you </a:t>
            </a:r>
            <a:r>
              <a:rPr lang="en-US" dirty="0" smtClean="0"/>
              <a:t>have: </a:t>
            </a:r>
            <a:r>
              <a:rPr lang="en-US" dirty="0" smtClean="0"/>
              <a:t>24/7, right?</a:t>
            </a:r>
          </a:p>
          <a:p>
            <a:r>
              <a:rPr lang="en-US" dirty="0" smtClean="0"/>
              <a:t>How much have you invested in a project?</a:t>
            </a:r>
            <a:endParaRPr lang="en-US" dirty="0"/>
          </a:p>
        </p:txBody>
      </p:sp>
      <p:sp>
        <p:nvSpPr>
          <p:cNvPr id="4" name="TextBox 3"/>
          <p:cNvSpPr txBox="1"/>
          <p:nvPr/>
        </p:nvSpPr>
        <p:spPr>
          <a:xfrm>
            <a:off x="6289040" y="2904301"/>
            <a:ext cx="2777042" cy="369332"/>
          </a:xfrm>
          <a:prstGeom prst="rect">
            <a:avLst/>
          </a:prstGeom>
          <a:noFill/>
        </p:spPr>
        <p:txBody>
          <a:bodyPr wrap="none" rtlCol="0">
            <a:spAutoFit/>
          </a:bodyPr>
          <a:lstStyle/>
          <a:p>
            <a:r>
              <a:rPr lang="en-US" dirty="0" smtClean="0"/>
              <a:t>Where does the money go?</a:t>
            </a:r>
            <a:endParaRPr lang="en-US" dirty="0"/>
          </a:p>
        </p:txBody>
      </p:sp>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62866"/>
            <a:ext cx="2160003" cy="252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5498621" cy="2862322"/>
          </a:xfrm>
          <a:prstGeom prst="rect">
            <a:avLst/>
          </a:prstGeom>
          <a:noFill/>
        </p:spPr>
        <p:txBody>
          <a:bodyPr wrap="none" rtlCol="0">
            <a:spAutoFit/>
          </a:bodyPr>
          <a:lstStyle/>
          <a:p>
            <a:r>
              <a:rPr lang="en-US" sz="3600" b="1" dirty="0" smtClean="0"/>
              <a:t>Program</a:t>
            </a:r>
            <a:r>
              <a:rPr lang="en-US" dirty="0" smtClean="0"/>
              <a:t>: Plans to utilize all available resources, </a:t>
            </a:r>
          </a:p>
          <a:p>
            <a:r>
              <a:rPr lang="en-US" dirty="0" smtClean="0"/>
              <a:t>along with uniting allies, to go up against the </a:t>
            </a:r>
          </a:p>
          <a:p>
            <a:r>
              <a:rPr lang="en-US" dirty="0" smtClean="0"/>
              <a:t>enemies of the people</a:t>
            </a:r>
          </a:p>
          <a:p>
            <a:endParaRPr lang="en-US" dirty="0"/>
          </a:p>
          <a:p>
            <a:pPr marL="342900" indent="-342900">
              <a:buAutoNum type="arabicPeriod"/>
            </a:pPr>
            <a:r>
              <a:rPr lang="en-US" dirty="0" smtClean="0"/>
              <a:t>Strategy: long range plans for victory</a:t>
            </a:r>
          </a:p>
          <a:p>
            <a:pPr marL="342900" indent="-342900">
              <a:buAutoNum type="arabicPeriod"/>
            </a:pPr>
            <a:endParaRPr lang="en-US" dirty="0"/>
          </a:p>
          <a:p>
            <a:pPr marL="342900" indent="-342900">
              <a:buAutoNum type="arabicPeriod"/>
            </a:pPr>
            <a:r>
              <a:rPr lang="en-US" dirty="0" smtClean="0"/>
              <a:t>Tactics: Short term plans that change with the </a:t>
            </a:r>
          </a:p>
          <a:p>
            <a:r>
              <a:rPr lang="en-US" dirty="0"/>
              <a:t>	</a:t>
            </a:r>
            <a:r>
              <a:rPr lang="en-US" dirty="0" smtClean="0"/>
              <a:t>day to day circumstances within the </a:t>
            </a:r>
          </a:p>
          <a:p>
            <a:r>
              <a:rPr lang="en-US" dirty="0"/>
              <a:t>	</a:t>
            </a:r>
            <a:r>
              <a:rPr lang="en-US" dirty="0" smtClean="0"/>
              <a:t>overall strategy</a:t>
            </a:r>
            <a:endParaRPr lang="en-US"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4573" y="2971800"/>
            <a:ext cx="45208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475209"/>
            <a:ext cx="3962401" cy="323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6442" y="166688"/>
            <a:ext cx="2672758"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838" y="152400"/>
            <a:ext cx="3814762"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457200"/>
            <a:ext cx="4503605" cy="3170099"/>
          </a:xfrm>
          <a:prstGeom prst="rect">
            <a:avLst/>
          </a:prstGeom>
          <a:noFill/>
        </p:spPr>
        <p:txBody>
          <a:bodyPr wrap="none" rtlCol="0">
            <a:spAutoFit/>
          </a:bodyPr>
          <a:lstStyle/>
          <a:p>
            <a:r>
              <a:rPr lang="en-US" sz="4000" b="1" dirty="0" smtClean="0"/>
              <a:t>Leadership is about</a:t>
            </a:r>
          </a:p>
          <a:p>
            <a:r>
              <a:rPr lang="en-US" sz="4000" b="1" dirty="0"/>
              <a:t>b</a:t>
            </a:r>
            <a:r>
              <a:rPr lang="en-US" sz="4000" b="1" dirty="0" smtClean="0"/>
              <a:t>eing responsible to</a:t>
            </a:r>
          </a:p>
          <a:p>
            <a:r>
              <a:rPr lang="en-US" sz="4000" b="1" dirty="0"/>
              <a:t>t</a:t>
            </a:r>
            <a:r>
              <a:rPr lang="en-US" sz="4000" b="1" dirty="0" smtClean="0"/>
              <a:t>he community – </a:t>
            </a:r>
            <a:br>
              <a:rPr lang="en-US" sz="4000" b="1" dirty="0" smtClean="0"/>
            </a:br>
            <a:r>
              <a:rPr lang="en-US" sz="4000" b="1" dirty="0" smtClean="0"/>
              <a:t>so</a:t>
            </a:r>
            <a:r>
              <a:rPr lang="en-US" sz="4000" b="1" dirty="0"/>
              <a:t> </a:t>
            </a:r>
            <a:r>
              <a:rPr lang="en-US" sz="4000" b="1" dirty="0" smtClean="0"/>
              <a:t>planning is the </a:t>
            </a:r>
            <a:br>
              <a:rPr lang="en-US" sz="4000" b="1" dirty="0" smtClean="0"/>
            </a:br>
            <a:r>
              <a:rPr lang="en-US" sz="4000" b="1" dirty="0" smtClean="0"/>
              <a:t>essential</a:t>
            </a:r>
            <a:r>
              <a:rPr lang="en-US" sz="4000" b="1" dirty="0"/>
              <a:t> </a:t>
            </a:r>
            <a:r>
              <a:rPr lang="en-US" sz="4000" b="1" dirty="0" smtClean="0"/>
              <a:t>task!</a:t>
            </a:r>
            <a:endParaRPr lang="en-US" sz="4000" b="1" dirty="0"/>
          </a:p>
        </p:txBody>
      </p:sp>
      <p:sp>
        <p:nvSpPr>
          <p:cNvPr id="3" name="Rectangle 2"/>
          <p:cNvSpPr/>
          <p:nvPr/>
        </p:nvSpPr>
        <p:spPr>
          <a:xfrm>
            <a:off x="1219200" y="4038600"/>
            <a:ext cx="6629400" cy="1938992"/>
          </a:xfrm>
          <a:prstGeom prst="rect">
            <a:avLst/>
          </a:prstGeom>
        </p:spPr>
        <p:txBody>
          <a:bodyPr wrap="square">
            <a:spAutoFit/>
          </a:bodyPr>
          <a:lstStyle/>
          <a:p>
            <a:r>
              <a:rPr lang="en-US" sz="2400" dirty="0" smtClean="0"/>
              <a:t>Go to the people. Learn from them. Live with them. </a:t>
            </a:r>
            <a:r>
              <a:rPr lang="en-US" sz="2400" dirty="0"/>
              <a:t>Start with what they know. Build with what they have. The best of leaders when the job is done, when the task is accomplished, the people will say we have done it ourselves</a:t>
            </a:r>
            <a:r>
              <a:rPr lang="en-US" sz="2400" dirty="0" smtClean="0"/>
              <a:t>.—</a:t>
            </a:r>
            <a:r>
              <a:rPr lang="en-US" sz="2400" b="1" dirty="0" smtClean="0"/>
              <a:t>Lao </a:t>
            </a:r>
            <a:r>
              <a:rPr lang="en-US" sz="2400" b="1" dirty="0"/>
              <a:t>Tzu</a:t>
            </a:r>
            <a:endParaRPr lang="en-US" sz="2400"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95400"/>
            <a:ext cx="3795713" cy="45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030069"/>
            <a:ext cx="4478214" cy="830997"/>
          </a:xfrm>
          <a:prstGeom prst="rect">
            <a:avLst/>
          </a:prstGeom>
          <a:noFill/>
        </p:spPr>
        <p:txBody>
          <a:bodyPr wrap="none" rtlCol="0">
            <a:spAutoFit/>
          </a:bodyPr>
          <a:lstStyle/>
          <a:p>
            <a:r>
              <a:rPr lang="en-US" sz="2400" dirty="0" smtClean="0"/>
              <a:t>“There’s nothing to it but to do it.”</a:t>
            </a:r>
          </a:p>
          <a:p>
            <a:r>
              <a:rPr lang="en-US" sz="2400" dirty="0" smtClean="0"/>
              <a:t>—E. Barry Gaither</a:t>
            </a:r>
            <a:endParaRPr lang="en-US" sz="2400" dirty="0"/>
          </a:p>
        </p:txBody>
      </p:sp>
      <p:sp>
        <p:nvSpPr>
          <p:cNvPr id="3" name="TextBox 2"/>
          <p:cNvSpPr txBox="1"/>
          <p:nvPr/>
        </p:nvSpPr>
        <p:spPr>
          <a:xfrm>
            <a:off x="4648200" y="728008"/>
            <a:ext cx="4536178" cy="1938992"/>
          </a:xfrm>
          <a:prstGeom prst="rect">
            <a:avLst/>
          </a:prstGeom>
          <a:noFill/>
        </p:spPr>
        <p:txBody>
          <a:bodyPr wrap="none" rtlCol="0">
            <a:spAutoFit/>
          </a:bodyPr>
          <a:lstStyle/>
          <a:p>
            <a:r>
              <a:rPr lang="en-US" sz="2400" dirty="0" smtClean="0"/>
              <a:t>“The enemy advances, we retreat; </a:t>
            </a:r>
          </a:p>
          <a:p>
            <a:r>
              <a:rPr lang="en-US" sz="2400" dirty="0" smtClean="0"/>
              <a:t>the enemy camps, we harass; </a:t>
            </a:r>
          </a:p>
          <a:p>
            <a:r>
              <a:rPr lang="en-US" sz="2400" dirty="0" smtClean="0"/>
              <a:t>the enemy tires, we attack; </a:t>
            </a:r>
          </a:p>
          <a:p>
            <a:r>
              <a:rPr lang="en-US" sz="2400" dirty="0" smtClean="0"/>
              <a:t>the enemy retreats, we pursue”</a:t>
            </a:r>
          </a:p>
          <a:p>
            <a:pPr algn="ctr"/>
            <a:r>
              <a:rPr lang="en-US" sz="2400" dirty="0" smtClean="0"/>
              <a:t>—Mao </a:t>
            </a:r>
            <a:r>
              <a:rPr lang="en-US" sz="2400" dirty="0" err="1" smtClean="0"/>
              <a:t>Tse-tung</a:t>
            </a:r>
            <a:endParaRPr lang="en-US" sz="2400"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275" y="2667000"/>
            <a:ext cx="41243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562600"/>
            <a:ext cx="4223464" cy="1200329"/>
          </a:xfrm>
          <a:prstGeom prst="rect">
            <a:avLst/>
          </a:prstGeom>
          <a:noFill/>
        </p:spPr>
        <p:txBody>
          <a:bodyPr wrap="none" rtlCol="0">
            <a:spAutoFit/>
          </a:bodyPr>
          <a:lstStyle/>
          <a:p>
            <a:r>
              <a:rPr lang="en-US" sz="3600" b="1" dirty="0" smtClean="0"/>
              <a:t>Plan your work, </a:t>
            </a:r>
          </a:p>
          <a:p>
            <a:r>
              <a:rPr lang="en-US" sz="3600" b="1" dirty="0" smtClean="0"/>
              <a:t>then work your plan!</a:t>
            </a:r>
            <a:endParaRPr lang="en-US" sz="3600" b="1" dirty="0"/>
          </a:p>
        </p:txBody>
      </p:sp>
      <p:sp>
        <p:nvSpPr>
          <p:cNvPr id="5" name="TextBox 4"/>
          <p:cNvSpPr txBox="1"/>
          <p:nvPr/>
        </p:nvSpPr>
        <p:spPr>
          <a:xfrm>
            <a:off x="1981200" y="76200"/>
            <a:ext cx="5339410" cy="523220"/>
          </a:xfrm>
          <a:prstGeom prst="rect">
            <a:avLst/>
          </a:prstGeom>
          <a:noFill/>
        </p:spPr>
        <p:txBody>
          <a:bodyPr wrap="none" rtlCol="0">
            <a:spAutoFit/>
          </a:bodyPr>
          <a:lstStyle/>
          <a:p>
            <a:r>
              <a:rPr lang="en-US" sz="2800" b="1" dirty="0" smtClean="0"/>
              <a:t>“Now is the time.”—Charlie Parker</a:t>
            </a:r>
            <a:endParaRPr lang="en-US" sz="2800" b="1"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70667"/>
            <a:ext cx="6934912" cy="5601533"/>
          </a:xfrm>
          <a:prstGeom prst="rect">
            <a:avLst/>
          </a:prstGeom>
          <a:noFill/>
        </p:spPr>
        <p:txBody>
          <a:bodyPr wrap="none" rtlCol="0">
            <a:spAutoFit/>
          </a:bodyPr>
          <a:lstStyle/>
          <a:p>
            <a:r>
              <a:rPr lang="en-US" sz="4000" b="1" dirty="0" smtClean="0"/>
              <a:t>Websites to check for more info</a:t>
            </a:r>
          </a:p>
          <a:p>
            <a:endParaRPr lang="en-US" dirty="0"/>
          </a:p>
          <a:p>
            <a:r>
              <a:rPr lang="en-US" sz="2400" b="1" dirty="0" err="1" smtClean="0"/>
              <a:t>eBlack</a:t>
            </a:r>
            <a:r>
              <a:rPr lang="en-US" sz="2400" b="1" dirty="0" smtClean="0"/>
              <a:t> Studies </a:t>
            </a:r>
          </a:p>
          <a:p>
            <a:r>
              <a:rPr lang="en-US" sz="2400" dirty="0" smtClean="0"/>
              <a:t>http</a:t>
            </a:r>
            <a:r>
              <a:rPr lang="en-US" sz="2400" dirty="0"/>
              <a:t>://www.eblackstudies.org/</a:t>
            </a:r>
            <a:endParaRPr lang="en-US" sz="2400" dirty="0" smtClean="0"/>
          </a:p>
          <a:p>
            <a:pPr marL="342900" indent="-342900">
              <a:buAutoNum type="arabicPeriod"/>
            </a:pPr>
            <a:endParaRPr lang="en-US" sz="2400" dirty="0"/>
          </a:p>
          <a:p>
            <a:r>
              <a:rPr lang="en-US" sz="2400" b="1" dirty="0" smtClean="0"/>
              <a:t>Brother Malcolm X </a:t>
            </a:r>
            <a:r>
              <a:rPr lang="en-US" sz="2400" dirty="0"/>
              <a:t>	</a:t>
            </a:r>
            <a:endParaRPr lang="en-US" sz="2400" dirty="0" smtClean="0"/>
          </a:p>
          <a:p>
            <a:r>
              <a:rPr lang="en-US" sz="2400" dirty="0" smtClean="0"/>
              <a:t>http</a:t>
            </a:r>
            <a:r>
              <a:rPr lang="en-US" sz="2400" dirty="0"/>
              <a:t>://www.brothermalcolm.net/</a:t>
            </a:r>
            <a:endParaRPr lang="en-US" sz="2400" dirty="0" smtClean="0"/>
          </a:p>
          <a:p>
            <a:pPr marL="342900" indent="-342900">
              <a:buAutoNum type="arabicPeriod"/>
            </a:pPr>
            <a:endParaRPr lang="en-US" sz="2400" dirty="0"/>
          </a:p>
          <a:p>
            <a:r>
              <a:rPr lang="en-US" sz="2400" b="1" dirty="0" err="1" smtClean="0"/>
              <a:t>eBlack</a:t>
            </a:r>
            <a:r>
              <a:rPr lang="en-US" sz="2400" b="1" dirty="0" smtClean="0"/>
              <a:t> </a:t>
            </a:r>
            <a:r>
              <a:rPr lang="en-US" sz="2400" b="1" dirty="0"/>
              <a:t>CU </a:t>
            </a:r>
            <a:endParaRPr lang="en-US" sz="2400" b="1" dirty="0" smtClean="0"/>
          </a:p>
          <a:p>
            <a:r>
              <a:rPr lang="en-US" sz="2400" dirty="0" smtClean="0"/>
              <a:t>http</a:t>
            </a:r>
            <a:r>
              <a:rPr lang="en-US" sz="2400" dirty="0"/>
              <a:t>://eblackcu.net/portal/</a:t>
            </a:r>
            <a:endParaRPr lang="en-US" sz="2400" dirty="0" smtClean="0"/>
          </a:p>
          <a:p>
            <a:endParaRPr lang="en-US" sz="2400" dirty="0"/>
          </a:p>
          <a:p>
            <a:r>
              <a:rPr lang="en-US" sz="2400" b="1" dirty="0" err="1" smtClean="0"/>
              <a:t>eBlack</a:t>
            </a:r>
            <a:r>
              <a:rPr lang="en-US" sz="2400" b="1" dirty="0" smtClean="0"/>
              <a:t> </a:t>
            </a:r>
            <a:r>
              <a:rPr lang="en-US" sz="2400" b="1" dirty="0"/>
              <a:t>in Cuba  </a:t>
            </a:r>
            <a:endParaRPr lang="en-US" sz="2400" b="1" dirty="0" smtClean="0"/>
          </a:p>
          <a:p>
            <a:r>
              <a:rPr lang="en-US" sz="2400" dirty="0" smtClean="0"/>
              <a:t>http</a:t>
            </a:r>
            <a:r>
              <a:rPr lang="en-US" sz="2400" dirty="0"/>
              <a:t>://murchisoncenter.org/cuba/</a:t>
            </a:r>
            <a:endParaRPr lang="en-US" sz="2400" dirty="0" smtClean="0"/>
          </a:p>
          <a:p>
            <a:pPr marL="342900" indent="-342900">
              <a:buAutoNum type="arabicPeriod"/>
            </a:pPr>
            <a:endParaRPr lang="en-US" dirty="0"/>
          </a:p>
          <a:p>
            <a:pPr marL="342900" indent="-342900">
              <a:buAutoNum type="arabicPeriod"/>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297" y="1524000"/>
            <a:ext cx="399130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62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618" y="547807"/>
            <a:ext cx="4373056" cy="1661993"/>
          </a:xfrm>
          <a:prstGeom prst="rect">
            <a:avLst/>
          </a:prstGeom>
          <a:noFill/>
        </p:spPr>
        <p:txBody>
          <a:bodyPr wrap="none" rtlCol="0">
            <a:spAutoFit/>
          </a:bodyPr>
          <a:lstStyle/>
          <a:p>
            <a:pPr algn="ctr"/>
            <a:r>
              <a:rPr lang="en-US" sz="2800" b="1" dirty="0" smtClean="0"/>
              <a:t>Lecture #1:  IDEOLOGY</a:t>
            </a:r>
          </a:p>
          <a:p>
            <a:pPr algn="ctr"/>
            <a:endParaRPr lang="en-US" dirty="0"/>
          </a:p>
          <a:p>
            <a:pPr algn="ctr"/>
            <a:r>
              <a:rPr lang="en-US" sz="2800" dirty="0" smtClean="0"/>
              <a:t>The ideological crisis we face</a:t>
            </a:r>
          </a:p>
          <a:p>
            <a:pPr algn="ctr"/>
            <a:r>
              <a:rPr lang="en-US" sz="2800" dirty="0"/>
              <a:t>T</a:t>
            </a:r>
            <a:r>
              <a:rPr lang="en-US" sz="2800" dirty="0" smtClean="0"/>
              <a:t>he ideology we need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50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90875"/>
            <a:ext cx="1857375" cy="362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1039" y="-9525"/>
            <a:ext cx="260916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6431"/>
          <a:stretch/>
        </p:blipFill>
        <p:spPr bwMode="auto">
          <a:xfrm>
            <a:off x="3108069" y="2747125"/>
            <a:ext cx="3006982" cy="21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3276600"/>
            <a:ext cx="2743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0800" y="5012909"/>
            <a:ext cx="3524250" cy="237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6050" y="2747124"/>
            <a:ext cx="1441643" cy="21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smtClean="0"/>
              <a:t>Thank you for watching.</a:t>
            </a:r>
            <a:br>
              <a:rPr lang="en-US" b="1" dirty="0" smtClean="0"/>
            </a:br>
            <a:r>
              <a:rPr lang="en-US" b="1" dirty="0"/>
              <a:t/>
            </a:r>
            <a:br>
              <a:rPr lang="en-US" b="1" dirty="0"/>
            </a:br>
            <a:r>
              <a:rPr lang="en-US" dirty="0" smtClean="0"/>
              <a:t>Please send comments to</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463" y="3000374"/>
            <a:ext cx="6588337"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1635" y="5486400"/>
            <a:ext cx="5240730" cy="584775"/>
          </a:xfrm>
          <a:prstGeom prst="rect">
            <a:avLst/>
          </a:prstGeom>
          <a:noFill/>
        </p:spPr>
        <p:txBody>
          <a:bodyPr wrap="none" rtlCol="0">
            <a:spAutoFit/>
          </a:bodyPr>
          <a:lstStyle/>
          <a:p>
            <a:pPr algn="ctr"/>
            <a:r>
              <a:rPr lang="en-US" sz="3200" b="1" dirty="0" smtClean="0"/>
              <a:t>H-Afro-Am@H-Net.msu.edu </a:t>
            </a:r>
            <a:endParaRPr lang="en-US" sz="3200" b="1" dirty="0"/>
          </a:p>
        </p:txBody>
      </p:sp>
    </p:spTree>
    <p:extLst>
      <p:ext uri="{BB962C8B-B14F-4D97-AF65-F5344CB8AC3E}">
        <p14:creationId xmlns:p14="http://schemas.microsoft.com/office/powerpoint/2010/main" val="2581962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66" y="76200"/>
            <a:ext cx="254744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3200" y="2971800"/>
            <a:ext cx="2285562" cy="646331"/>
          </a:xfrm>
          <a:prstGeom prst="rect">
            <a:avLst/>
          </a:prstGeom>
          <a:noFill/>
        </p:spPr>
        <p:txBody>
          <a:bodyPr wrap="none" rtlCol="0">
            <a:spAutoFit/>
          </a:bodyPr>
          <a:lstStyle/>
          <a:p>
            <a:r>
              <a:rPr lang="en-US" dirty="0" smtClean="0"/>
              <a:t>Karl Marx (1818-1883)</a:t>
            </a:r>
          </a:p>
          <a:p>
            <a:r>
              <a:rPr lang="en-US" dirty="0" smtClean="0"/>
              <a:t> </a:t>
            </a:r>
            <a:endParaRPr lang="en-US" dirty="0"/>
          </a:p>
        </p:txBody>
      </p:sp>
      <p:sp>
        <p:nvSpPr>
          <p:cNvPr id="5" name="Rectangle 4"/>
          <p:cNvSpPr/>
          <p:nvPr/>
        </p:nvSpPr>
        <p:spPr>
          <a:xfrm>
            <a:off x="152400" y="228600"/>
            <a:ext cx="5638800" cy="6463308"/>
          </a:xfrm>
          <a:prstGeom prst="rect">
            <a:avLst/>
          </a:prstGeom>
        </p:spPr>
        <p:txBody>
          <a:bodyPr wrap="square">
            <a:spAutoFit/>
          </a:bodyPr>
          <a:lstStyle/>
          <a:p>
            <a:r>
              <a:rPr lang="en-US" dirty="0" smtClean="0"/>
              <a:t>In the social production of their existence, men inevitably enter into definite relations, which are independent of their will, namely relations of production appropriate to a given stage in the development of their material forces of production. The totality of these relations of production constitutes the economic structure of society, the real foundation, on which arises a legal and political superstructure and to which correspond definite forms of social consciousness. The mode of production of material life conditions the general process of social, political and intellectual life</a:t>
            </a:r>
            <a:r>
              <a:rPr lang="en-US" b="1" dirty="0" smtClean="0"/>
              <a:t>. It is not the consciousness of men that determines their existence, but their social existence that determines their consciousness</a:t>
            </a:r>
            <a:r>
              <a:rPr lang="en-US" dirty="0" smtClean="0"/>
              <a:t>. At a certain stage of development, the material productive forces of society come into conflict with the existing relations of production or – this merely expresses the same thing in legal terms – with the property relations within the framework of which they have operated hitherto. From forms of development of the productive forces these relations turn into their fetters. Then begins an era of social revolution. The changes in the economic foundation lead sooner or later to the transformation of the whole immense superstructure. </a:t>
            </a:r>
            <a:endParaRPr lang="en-US"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493770"/>
            <a:ext cx="2362200" cy="330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06583" cy="5816977"/>
          </a:xfrm>
          <a:prstGeom prst="rect">
            <a:avLst/>
          </a:prstGeom>
          <a:noFill/>
        </p:spPr>
        <p:txBody>
          <a:bodyPr wrap="square" rtlCol="0">
            <a:spAutoFit/>
          </a:bodyPr>
          <a:lstStyle/>
          <a:p>
            <a:pPr algn="ctr"/>
            <a:r>
              <a:rPr lang="en-US" sz="3600" b="1" dirty="0" smtClean="0"/>
              <a:t>What is ideology?  Why do we start here?</a:t>
            </a:r>
          </a:p>
          <a:p>
            <a:endParaRPr lang="en-US" dirty="0"/>
          </a:p>
          <a:p>
            <a:r>
              <a:rPr lang="en-US" dirty="0" smtClean="0"/>
              <a:t>A theory is an abstract description and explanation of what is.  However, we never engage in this kind of thinking without a context, especially when dealing with social theory, theory about society.  </a:t>
            </a:r>
          </a:p>
          <a:p>
            <a:endParaRPr lang="en-US" dirty="0"/>
          </a:p>
          <a:p>
            <a:r>
              <a:rPr lang="en-US" dirty="0" smtClean="0"/>
              <a:t>Our theory is always formulated in a dialectical time dimension:</a:t>
            </a:r>
          </a:p>
          <a:p>
            <a:endParaRPr lang="en-US" dirty="0"/>
          </a:p>
          <a:p>
            <a:r>
              <a:rPr lang="en-US" dirty="0" smtClean="0"/>
              <a:t>	                 </a:t>
            </a:r>
            <a:r>
              <a:rPr lang="en-US" sz="3000" b="1" dirty="0" smtClean="0"/>
              <a:t>Past……….Present……….Future</a:t>
            </a:r>
          </a:p>
          <a:p>
            <a:endParaRPr lang="en-US" dirty="0"/>
          </a:p>
          <a:p>
            <a:r>
              <a:rPr lang="en-US" dirty="0" smtClean="0"/>
              <a:t>In the </a:t>
            </a:r>
            <a:r>
              <a:rPr lang="en-US" b="1" i="1" dirty="0" smtClean="0"/>
              <a:t>present</a:t>
            </a:r>
            <a:r>
              <a:rPr lang="en-US" dirty="0" smtClean="0"/>
              <a:t> we imagine a desired </a:t>
            </a:r>
            <a:r>
              <a:rPr lang="en-US" b="1" i="1" dirty="0" smtClean="0"/>
              <a:t>future</a:t>
            </a:r>
            <a:r>
              <a:rPr lang="en-US" dirty="0" smtClean="0"/>
              <a:t> and for that we reconstruct our understanding of the </a:t>
            </a:r>
            <a:r>
              <a:rPr lang="en-US" b="1" i="1" dirty="0" smtClean="0"/>
              <a:t>past</a:t>
            </a:r>
            <a:r>
              <a:rPr lang="en-US" dirty="0" smtClean="0"/>
              <a:t>.  </a:t>
            </a:r>
          </a:p>
          <a:p>
            <a:endParaRPr lang="en-US" dirty="0"/>
          </a:p>
          <a:p>
            <a:r>
              <a:rPr lang="en-US" dirty="0" smtClean="0"/>
              <a:t>The </a:t>
            </a:r>
            <a:r>
              <a:rPr lang="en-US" b="1" dirty="0" smtClean="0"/>
              <a:t>“what is” </a:t>
            </a:r>
            <a:r>
              <a:rPr lang="en-US" dirty="0" smtClean="0"/>
              <a:t>focuses on theory, the </a:t>
            </a:r>
            <a:r>
              <a:rPr lang="en-US" b="1" dirty="0" smtClean="0"/>
              <a:t>“what ought to be” </a:t>
            </a:r>
            <a:r>
              <a:rPr lang="en-US" dirty="0" smtClean="0"/>
              <a:t>focuses on ideology, and that includes theory.</a:t>
            </a:r>
          </a:p>
          <a:p>
            <a:endParaRPr lang="en-US" dirty="0"/>
          </a:p>
          <a:p>
            <a:r>
              <a:rPr lang="en-US" dirty="0" smtClean="0"/>
              <a:t>For the African American experience there is no more important focus than on what ought to be!  The ideological struggles over the past are significant because they are alternatively tied to different visions of what future “ought to be.”</a:t>
            </a:r>
          </a:p>
        </p:txBody>
      </p:sp>
    </p:spTree>
    <p:extLst>
      <p:ext uri="{BB962C8B-B14F-4D97-AF65-F5344CB8AC3E}">
        <p14:creationId xmlns:p14="http://schemas.microsoft.com/office/powerpoint/2010/main" val="12097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4495800"/>
            <a:ext cx="8305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2505670"/>
            <a:ext cx="8305800" cy="1228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44868" y="1295400"/>
            <a:ext cx="898195" cy="584775"/>
          </a:xfrm>
          <a:prstGeom prst="rect">
            <a:avLst/>
          </a:prstGeom>
          <a:noFill/>
        </p:spPr>
        <p:txBody>
          <a:bodyPr wrap="none" rtlCol="0">
            <a:spAutoFit/>
          </a:bodyPr>
          <a:lstStyle/>
          <a:p>
            <a:r>
              <a:rPr lang="en-US" sz="3200" b="1" dirty="0" smtClean="0"/>
              <a:t>Past</a:t>
            </a:r>
            <a:endParaRPr lang="en-US" sz="3200" b="1" dirty="0"/>
          </a:p>
        </p:txBody>
      </p:sp>
      <p:sp>
        <p:nvSpPr>
          <p:cNvPr id="3" name="TextBox 2"/>
          <p:cNvSpPr txBox="1"/>
          <p:nvPr/>
        </p:nvSpPr>
        <p:spPr>
          <a:xfrm>
            <a:off x="3843263" y="1295400"/>
            <a:ext cx="1479508" cy="584775"/>
          </a:xfrm>
          <a:prstGeom prst="rect">
            <a:avLst/>
          </a:prstGeom>
          <a:noFill/>
        </p:spPr>
        <p:txBody>
          <a:bodyPr wrap="none" rtlCol="0">
            <a:spAutoFit/>
          </a:bodyPr>
          <a:lstStyle/>
          <a:p>
            <a:r>
              <a:rPr lang="en-US" sz="3200" b="1" dirty="0" smtClean="0"/>
              <a:t>Present</a:t>
            </a:r>
            <a:endParaRPr lang="en-US" sz="3200" b="1" dirty="0"/>
          </a:p>
        </p:txBody>
      </p:sp>
      <p:sp>
        <p:nvSpPr>
          <p:cNvPr id="4" name="TextBox 3"/>
          <p:cNvSpPr txBox="1"/>
          <p:nvPr/>
        </p:nvSpPr>
        <p:spPr>
          <a:xfrm>
            <a:off x="6849645" y="1295400"/>
            <a:ext cx="1303755" cy="584775"/>
          </a:xfrm>
          <a:prstGeom prst="rect">
            <a:avLst/>
          </a:prstGeom>
          <a:noFill/>
        </p:spPr>
        <p:txBody>
          <a:bodyPr wrap="none" rtlCol="0">
            <a:spAutoFit/>
          </a:bodyPr>
          <a:lstStyle/>
          <a:p>
            <a:r>
              <a:rPr lang="en-US" sz="3200" b="1" dirty="0" smtClean="0"/>
              <a:t>Future</a:t>
            </a:r>
            <a:endParaRPr lang="en-US" sz="3200" b="1" dirty="0"/>
          </a:p>
        </p:txBody>
      </p:sp>
      <p:sp>
        <p:nvSpPr>
          <p:cNvPr id="5" name="TextBox 4"/>
          <p:cNvSpPr txBox="1"/>
          <p:nvPr/>
        </p:nvSpPr>
        <p:spPr>
          <a:xfrm>
            <a:off x="3657576" y="2457271"/>
            <a:ext cx="2438424" cy="1292662"/>
          </a:xfrm>
          <a:prstGeom prst="rect">
            <a:avLst/>
          </a:prstGeom>
          <a:noFill/>
        </p:spPr>
        <p:txBody>
          <a:bodyPr wrap="none" rtlCol="0">
            <a:spAutoFit/>
          </a:bodyPr>
          <a:lstStyle/>
          <a:p>
            <a:r>
              <a:rPr lang="en-US" sz="2400" b="1" dirty="0" smtClean="0"/>
              <a:t>The ruling class</a:t>
            </a:r>
          </a:p>
          <a:p>
            <a:r>
              <a:rPr lang="en-US" dirty="0" smtClean="0"/>
              <a:t>The corporate rich and </a:t>
            </a:r>
          </a:p>
          <a:p>
            <a:r>
              <a:rPr lang="en-US" dirty="0" smtClean="0"/>
              <a:t>all other major racists </a:t>
            </a:r>
          </a:p>
          <a:p>
            <a:r>
              <a:rPr lang="en-US" dirty="0" smtClean="0"/>
              <a:t>and exploiters</a:t>
            </a:r>
            <a:endParaRPr lang="en-US" dirty="0"/>
          </a:p>
        </p:txBody>
      </p:sp>
      <p:sp>
        <p:nvSpPr>
          <p:cNvPr id="6" name="TextBox 5"/>
          <p:cNvSpPr txBox="1"/>
          <p:nvPr/>
        </p:nvSpPr>
        <p:spPr>
          <a:xfrm>
            <a:off x="3638083" y="4495800"/>
            <a:ext cx="2457917" cy="1292662"/>
          </a:xfrm>
          <a:prstGeom prst="rect">
            <a:avLst/>
          </a:prstGeom>
          <a:noFill/>
        </p:spPr>
        <p:txBody>
          <a:bodyPr wrap="none" rtlCol="0">
            <a:spAutoFit/>
          </a:bodyPr>
          <a:lstStyle/>
          <a:p>
            <a:r>
              <a:rPr lang="en-US" sz="2400" b="1" dirty="0" smtClean="0"/>
              <a:t>The oppressed</a:t>
            </a:r>
          </a:p>
          <a:p>
            <a:r>
              <a:rPr lang="en-US" dirty="0" smtClean="0"/>
              <a:t>African Americans and </a:t>
            </a:r>
          </a:p>
          <a:p>
            <a:r>
              <a:rPr lang="en-US" dirty="0" smtClean="0"/>
              <a:t>all other oppressed and </a:t>
            </a:r>
          </a:p>
          <a:p>
            <a:r>
              <a:rPr lang="en-US" dirty="0" smtClean="0"/>
              <a:t>exploited people</a:t>
            </a:r>
            <a:endParaRPr lang="en-US" dirty="0"/>
          </a:p>
        </p:txBody>
      </p:sp>
      <p:sp>
        <p:nvSpPr>
          <p:cNvPr id="7" name="TextBox 6"/>
          <p:cNvSpPr txBox="1"/>
          <p:nvPr/>
        </p:nvSpPr>
        <p:spPr>
          <a:xfrm>
            <a:off x="6213328" y="2678668"/>
            <a:ext cx="2549672" cy="369332"/>
          </a:xfrm>
          <a:prstGeom prst="rect">
            <a:avLst/>
          </a:prstGeom>
          <a:noFill/>
        </p:spPr>
        <p:txBody>
          <a:bodyPr wrap="none" rtlCol="0">
            <a:spAutoFit/>
          </a:bodyPr>
          <a:lstStyle/>
          <a:p>
            <a:r>
              <a:rPr lang="en-US" dirty="0" smtClean="0"/>
              <a:t>We want to rule forever! </a:t>
            </a:r>
            <a:endParaRPr lang="en-US" dirty="0"/>
          </a:p>
        </p:txBody>
      </p:sp>
      <p:sp>
        <p:nvSpPr>
          <p:cNvPr id="8" name="TextBox 7"/>
          <p:cNvSpPr txBox="1"/>
          <p:nvPr/>
        </p:nvSpPr>
        <p:spPr>
          <a:xfrm>
            <a:off x="6400800" y="4724400"/>
            <a:ext cx="1931811" cy="646331"/>
          </a:xfrm>
          <a:prstGeom prst="rect">
            <a:avLst/>
          </a:prstGeom>
          <a:noFill/>
        </p:spPr>
        <p:txBody>
          <a:bodyPr wrap="none" rtlCol="0">
            <a:spAutoFit/>
          </a:bodyPr>
          <a:lstStyle/>
          <a:p>
            <a:r>
              <a:rPr lang="en-US" dirty="0" smtClean="0"/>
              <a:t>We want freedom </a:t>
            </a:r>
          </a:p>
          <a:p>
            <a:r>
              <a:rPr lang="en-US" dirty="0" smtClean="0"/>
              <a:t>and a decent life!</a:t>
            </a:r>
            <a:endParaRPr lang="en-US" dirty="0"/>
          </a:p>
        </p:txBody>
      </p:sp>
      <p:sp>
        <p:nvSpPr>
          <p:cNvPr id="9" name="TextBox 8"/>
          <p:cNvSpPr txBox="1"/>
          <p:nvPr/>
        </p:nvSpPr>
        <p:spPr>
          <a:xfrm>
            <a:off x="520422" y="2505670"/>
            <a:ext cx="2832378" cy="923330"/>
          </a:xfrm>
          <a:prstGeom prst="rect">
            <a:avLst/>
          </a:prstGeom>
          <a:noFill/>
        </p:spPr>
        <p:txBody>
          <a:bodyPr wrap="none" rtlCol="0">
            <a:spAutoFit/>
          </a:bodyPr>
          <a:lstStyle/>
          <a:p>
            <a:r>
              <a:rPr lang="en-US" dirty="0" smtClean="0"/>
              <a:t>We created the wealth and </a:t>
            </a:r>
          </a:p>
          <a:p>
            <a:r>
              <a:rPr lang="en-US" dirty="0" smtClean="0"/>
              <a:t>development of society as </a:t>
            </a:r>
          </a:p>
          <a:p>
            <a:r>
              <a:rPr lang="en-US" dirty="0" smtClean="0"/>
              <a:t>the prime movers of history.</a:t>
            </a:r>
            <a:endParaRPr lang="en-US" dirty="0"/>
          </a:p>
        </p:txBody>
      </p:sp>
      <p:sp>
        <p:nvSpPr>
          <p:cNvPr id="10" name="TextBox 9"/>
          <p:cNvSpPr txBox="1"/>
          <p:nvPr/>
        </p:nvSpPr>
        <p:spPr>
          <a:xfrm>
            <a:off x="304800" y="304800"/>
            <a:ext cx="8515408" cy="646331"/>
          </a:xfrm>
          <a:prstGeom prst="rect">
            <a:avLst/>
          </a:prstGeom>
          <a:noFill/>
        </p:spPr>
        <p:txBody>
          <a:bodyPr wrap="none" rtlCol="0">
            <a:spAutoFit/>
          </a:bodyPr>
          <a:lstStyle/>
          <a:p>
            <a:r>
              <a:rPr lang="en-US" sz="3600" b="1" dirty="0" smtClean="0"/>
              <a:t>Decoding the polarity of ideological conflict</a:t>
            </a:r>
            <a:endParaRPr lang="en-US" sz="3600" b="1" dirty="0"/>
          </a:p>
        </p:txBody>
      </p:sp>
      <p:sp>
        <p:nvSpPr>
          <p:cNvPr id="11" name="TextBox 10"/>
          <p:cNvSpPr txBox="1"/>
          <p:nvPr/>
        </p:nvSpPr>
        <p:spPr>
          <a:xfrm>
            <a:off x="533400" y="4495800"/>
            <a:ext cx="2757550" cy="1477328"/>
          </a:xfrm>
          <a:prstGeom prst="rect">
            <a:avLst/>
          </a:prstGeom>
          <a:noFill/>
        </p:spPr>
        <p:txBody>
          <a:bodyPr wrap="none" rtlCol="0">
            <a:spAutoFit/>
          </a:bodyPr>
          <a:lstStyle/>
          <a:p>
            <a:r>
              <a:rPr lang="en-US" dirty="0" smtClean="0"/>
              <a:t>We have been cheated out </a:t>
            </a:r>
          </a:p>
          <a:p>
            <a:r>
              <a:rPr lang="en-US" dirty="0" smtClean="0"/>
              <a:t>of the wealth of our labor </a:t>
            </a:r>
          </a:p>
          <a:p>
            <a:r>
              <a:rPr lang="en-US" dirty="0" smtClean="0"/>
              <a:t>and we have to fight the </a:t>
            </a:r>
          </a:p>
          <a:p>
            <a:r>
              <a:rPr lang="en-US" dirty="0" smtClean="0"/>
              <a:t>rulers to get justice and </a:t>
            </a:r>
          </a:p>
          <a:p>
            <a:r>
              <a:rPr lang="en-US" dirty="0" smtClean="0"/>
              <a:t>end poverty.</a:t>
            </a:r>
            <a:endParaRPr lang="en-US" dirty="0"/>
          </a:p>
        </p:txBody>
      </p:sp>
      <p:sp>
        <p:nvSpPr>
          <p:cNvPr id="12" name="TextBox 11"/>
          <p:cNvSpPr txBox="1"/>
          <p:nvPr/>
        </p:nvSpPr>
        <p:spPr>
          <a:xfrm>
            <a:off x="533400" y="3881735"/>
            <a:ext cx="8034700" cy="461665"/>
          </a:xfrm>
          <a:prstGeom prst="rect">
            <a:avLst/>
          </a:prstGeom>
          <a:noFill/>
        </p:spPr>
        <p:txBody>
          <a:bodyPr wrap="none" rtlCol="0">
            <a:spAutoFit/>
          </a:bodyPr>
          <a:lstStyle/>
          <a:p>
            <a:r>
              <a:rPr lang="en-US" sz="2400" b="1" dirty="0" smtClean="0"/>
              <a:t>(Is there a middle ground or do people have to choose sides?)</a:t>
            </a:r>
            <a:endParaRPr lang="en-US" sz="2400" b="1" dirty="0"/>
          </a:p>
        </p:txBody>
      </p:sp>
      <p:sp>
        <p:nvSpPr>
          <p:cNvPr id="13" name="Right Arrow 12"/>
          <p:cNvSpPr/>
          <p:nvPr/>
        </p:nvSpPr>
        <p:spPr>
          <a:xfrm>
            <a:off x="5608055" y="137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2560055" y="1371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80164"/>
            <a:ext cx="2095500" cy="212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247775"/>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228600"/>
            <a:ext cx="8382000" cy="800219"/>
          </a:xfrm>
          <a:prstGeom prst="rect">
            <a:avLst/>
          </a:prstGeom>
          <a:noFill/>
        </p:spPr>
        <p:txBody>
          <a:bodyPr wrap="square" rtlCol="0">
            <a:spAutoFit/>
          </a:bodyPr>
          <a:lstStyle/>
          <a:p>
            <a:pPr algn="ctr"/>
            <a:r>
              <a:rPr lang="en-US" sz="2800" b="1" dirty="0" smtClean="0"/>
              <a:t>Great macro-ideological struggle of the 20</a:t>
            </a:r>
            <a:r>
              <a:rPr lang="en-US" sz="2800" b="1" baseline="30000" dirty="0" smtClean="0"/>
              <a:t>th</a:t>
            </a:r>
            <a:r>
              <a:rPr lang="en-US" sz="2800" b="1" dirty="0" smtClean="0"/>
              <a:t> century</a:t>
            </a:r>
          </a:p>
          <a:p>
            <a:pPr algn="ctr"/>
            <a:r>
              <a:rPr lang="en-US" dirty="0" smtClean="0"/>
              <a:t> </a:t>
            </a:r>
            <a:endParaRPr lang="en-US" dirty="0"/>
          </a:p>
        </p:txBody>
      </p:sp>
      <p:sp>
        <p:nvSpPr>
          <p:cNvPr id="3" name="TextBox 2"/>
          <p:cNvSpPr txBox="1"/>
          <p:nvPr/>
        </p:nvSpPr>
        <p:spPr>
          <a:xfrm>
            <a:off x="609600" y="1078468"/>
            <a:ext cx="1371600" cy="400110"/>
          </a:xfrm>
          <a:prstGeom prst="rect">
            <a:avLst/>
          </a:prstGeom>
          <a:noFill/>
        </p:spPr>
        <p:txBody>
          <a:bodyPr wrap="square" rtlCol="0">
            <a:spAutoFit/>
          </a:bodyPr>
          <a:lstStyle/>
          <a:p>
            <a:r>
              <a:rPr lang="en-US" sz="2000" b="1" dirty="0" smtClean="0"/>
              <a:t>Capitalism</a:t>
            </a:r>
            <a:endParaRPr lang="en-US" sz="2000" b="1" dirty="0"/>
          </a:p>
        </p:txBody>
      </p:sp>
      <p:sp>
        <p:nvSpPr>
          <p:cNvPr id="4" name="TextBox 3"/>
          <p:cNvSpPr txBox="1"/>
          <p:nvPr/>
        </p:nvSpPr>
        <p:spPr>
          <a:xfrm>
            <a:off x="804275" y="4171890"/>
            <a:ext cx="1176925" cy="400110"/>
          </a:xfrm>
          <a:prstGeom prst="rect">
            <a:avLst/>
          </a:prstGeom>
          <a:noFill/>
        </p:spPr>
        <p:txBody>
          <a:bodyPr wrap="none" rtlCol="0">
            <a:spAutoFit/>
          </a:bodyPr>
          <a:lstStyle/>
          <a:p>
            <a:r>
              <a:rPr lang="en-US" sz="2000" b="1" dirty="0" smtClean="0"/>
              <a:t>Socialism</a:t>
            </a:r>
            <a:endParaRPr lang="en-US" sz="2000" b="1" dirty="0"/>
          </a:p>
        </p:txBody>
      </p:sp>
      <p:pic>
        <p:nvPicPr>
          <p:cNvPr id="1434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6248400"/>
            <a:ext cx="57830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channer.tv/monday410.jpg"/>
          <p:cNvPicPr>
            <a:picLocks noChangeAspect="1" noChangeArrowheads="1"/>
          </p:cNvPicPr>
          <p:nvPr/>
        </p:nvPicPr>
        <p:blipFill rotWithShape="1">
          <a:blip r:embed="rId6">
            <a:extLst>
              <a:ext uri="{28A0092B-C50C-407E-A947-70E740481C1C}">
                <a14:useLocalDpi xmlns:a14="http://schemas.microsoft.com/office/drawing/2010/main" val="0"/>
              </a:ext>
            </a:extLst>
          </a:blip>
          <a:srcRect t="6747"/>
          <a:stretch/>
        </p:blipFill>
        <p:spPr bwMode="auto">
          <a:xfrm>
            <a:off x="2915532" y="762000"/>
            <a:ext cx="5862708" cy="55623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24092" y="6228715"/>
            <a:ext cx="8382000" cy="461665"/>
          </a:xfrm>
          <a:prstGeom prst="rect">
            <a:avLst/>
          </a:prstGeom>
          <a:noFill/>
        </p:spPr>
        <p:txBody>
          <a:bodyPr wrap="square" rtlCol="0">
            <a:spAutoFit/>
          </a:bodyPr>
          <a:lstStyle/>
          <a:p>
            <a:r>
              <a:rPr lang="en-US" sz="2400" b="1" dirty="0" smtClean="0"/>
              <a:t>The champagne-glass distribution of income.</a:t>
            </a:r>
            <a:endParaRPr lang="en-US" sz="2400" dirty="0"/>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1" y="152399"/>
            <a:ext cx="5194781" cy="270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48606" y="144959"/>
            <a:ext cx="4142994" cy="1446550"/>
          </a:xfrm>
          <a:prstGeom prst="rect">
            <a:avLst/>
          </a:prstGeom>
          <a:noFill/>
        </p:spPr>
        <p:txBody>
          <a:bodyPr wrap="none" rtlCol="0">
            <a:spAutoFit/>
          </a:bodyPr>
          <a:lstStyle/>
          <a:p>
            <a:r>
              <a:rPr lang="en-US" sz="4400" b="1" dirty="0" smtClean="0"/>
              <a:t>Polarities of 20</a:t>
            </a:r>
            <a:r>
              <a:rPr lang="en-US" sz="4400" b="1" baseline="30000" dirty="0" smtClean="0"/>
              <a:t>th</a:t>
            </a:r>
            <a:r>
              <a:rPr lang="en-US" sz="4400" b="1" dirty="0" smtClean="0"/>
              <a:t> </a:t>
            </a:r>
          </a:p>
          <a:p>
            <a:r>
              <a:rPr lang="en-US" sz="4400" b="1" dirty="0" smtClean="0"/>
              <a:t>century struggle</a:t>
            </a:r>
            <a:endParaRPr lang="en-US" sz="4400" b="1" dirty="0"/>
          </a:p>
        </p:txBody>
      </p:sp>
      <p:sp>
        <p:nvSpPr>
          <p:cNvPr id="3" name="TextBox 2"/>
          <p:cNvSpPr txBox="1"/>
          <p:nvPr/>
        </p:nvSpPr>
        <p:spPr>
          <a:xfrm>
            <a:off x="152400" y="3164681"/>
            <a:ext cx="3107173" cy="3693319"/>
          </a:xfrm>
          <a:prstGeom prst="rect">
            <a:avLst/>
          </a:prstGeom>
          <a:noFill/>
        </p:spPr>
        <p:txBody>
          <a:bodyPr wrap="square" rtlCol="0">
            <a:spAutoFit/>
          </a:bodyPr>
          <a:lstStyle/>
          <a:p>
            <a:r>
              <a:rPr lang="en-US" b="1" dirty="0" smtClean="0"/>
              <a:t>Capitalist countries </a:t>
            </a:r>
          </a:p>
          <a:p>
            <a:r>
              <a:rPr lang="en-US" dirty="0" smtClean="0"/>
              <a:t>fight each other to </a:t>
            </a:r>
          </a:p>
          <a:p>
            <a:r>
              <a:rPr lang="en-US" dirty="0" smtClean="0"/>
              <a:t>divide and re-divide </a:t>
            </a:r>
          </a:p>
          <a:p>
            <a:r>
              <a:rPr lang="en-US" dirty="0" smtClean="0"/>
              <a:t>the world for their </a:t>
            </a:r>
          </a:p>
          <a:p>
            <a:r>
              <a:rPr lang="en-US" dirty="0" smtClean="0"/>
              <a:t>plunder through </a:t>
            </a:r>
          </a:p>
          <a:p>
            <a:r>
              <a:rPr lang="en-US" dirty="0" smtClean="0"/>
              <a:t>WWI and WWII.  </a:t>
            </a:r>
          </a:p>
          <a:p>
            <a:r>
              <a:rPr lang="en-US" dirty="0" smtClean="0"/>
              <a:t>In the end the US </a:t>
            </a:r>
          </a:p>
          <a:p>
            <a:r>
              <a:rPr lang="en-US" dirty="0" smtClean="0"/>
              <a:t>rises as the leading </a:t>
            </a:r>
          </a:p>
          <a:p>
            <a:r>
              <a:rPr lang="en-US" dirty="0" smtClean="0"/>
              <a:t>capitalist power in </a:t>
            </a:r>
          </a:p>
          <a:p>
            <a:r>
              <a:rPr lang="en-US" dirty="0" smtClean="0"/>
              <a:t>the world, operating</a:t>
            </a:r>
          </a:p>
          <a:p>
            <a:r>
              <a:rPr lang="en-US" dirty="0"/>
              <a:t>t</a:t>
            </a:r>
            <a:r>
              <a:rPr lang="en-US" dirty="0" smtClean="0"/>
              <a:t>hrough global institutions</a:t>
            </a:r>
          </a:p>
          <a:p>
            <a:r>
              <a:rPr lang="en-US" dirty="0"/>
              <a:t>l</a:t>
            </a:r>
            <a:r>
              <a:rPr lang="en-US" dirty="0" smtClean="0"/>
              <a:t>ike the UN, IMF and World</a:t>
            </a:r>
          </a:p>
          <a:p>
            <a:r>
              <a:rPr lang="en-US" dirty="0" smtClean="0"/>
              <a:t>Bank.</a:t>
            </a:r>
            <a:endParaRPr lang="en-US" dirty="0"/>
          </a:p>
        </p:txBody>
      </p:sp>
      <p:sp>
        <p:nvSpPr>
          <p:cNvPr id="4" name="TextBox 3"/>
          <p:cNvSpPr txBox="1"/>
          <p:nvPr/>
        </p:nvSpPr>
        <p:spPr>
          <a:xfrm>
            <a:off x="5029200" y="1981200"/>
            <a:ext cx="4123501" cy="1754326"/>
          </a:xfrm>
          <a:prstGeom prst="rect">
            <a:avLst/>
          </a:prstGeom>
          <a:noFill/>
        </p:spPr>
        <p:txBody>
          <a:bodyPr wrap="none" rtlCol="0">
            <a:spAutoFit/>
          </a:bodyPr>
          <a:lstStyle/>
          <a:p>
            <a:r>
              <a:rPr lang="en-US" dirty="0" smtClean="0"/>
              <a:t>Communist parties lead the fight of </a:t>
            </a:r>
          </a:p>
          <a:p>
            <a:r>
              <a:rPr lang="en-US" dirty="0" smtClean="0"/>
              <a:t>workers to seize power from the </a:t>
            </a:r>
          </a:p>
          <a:p>
            <a:r>
              <a:rPr lang="en-US" dirty="0" smtClean="0"/>
              <a:t>capitalists and create </a:t>
            </a:r>
            <a:r>
              <a:rPr lang="en-US" b="1" dirty="0" smtClean="0"/>
              <a:t>the socialist camp</a:t>
            </a:r>
            <a:r>
              <a:rPr lang="en-US" dirty="0" smtClean="0"/>
              <a:t>.  </a:t>
            </a:r>
          </a:p>
          <a:p>
            <a:r>
              <a:rPr lang="en-US" dirty="0" smtClean="0"/>
              <a:t>In the end the USSR was the critical </a:t>
            </a:r>
          </a:p>
          <a:p>
            <a:r>
              <a:rPr lang="en-US" dirty="0" smtClean="0"/>
              <a:t>leader, including the fight against fascist </a:t>
            </a:r>
          </a:p>
          <a:p>
            <a:r>
              <a:rPr lang="en-US" dirty="0" smtClean="0"/>
              <a:t>Germany, a capitalist power gone berserk.</a:t>
            </a:r>
            <a:endParaRPr lang="en-US" dirty="0"/>
          </a:p>
        </p:txBody>
      </p:sp>
      <p:sp>
        <p:nvSpPr>
          <p:cNvPr id="5" name="TextBox 4"/>
          <p:cNvSpPr txBox="1"/>
          <p:nvPr/>
        </p:nvSpPr>
        <p:spPr>
          <a:xfrm>
            <a:off x="5029200" y="4722674"/>
            <a:ext cx="3589829" cy="1754326"/>
          </a:xfrm>
          <a:prstGeom prst="rect">
            <a:avLst/>
          </a:prstGeom>
          <a:noFill/>
        </p:spPr>
        <p:txBody>
          <a:bodyPr wrap="none" rtlCol="0">
            <a:spAutoFit/>
          </a:bodyPr>
          <a:lstStyle/>
          <a:p>
            <a:r>
              <a:rPr lang="en-US" dirty="0" smtClean="0"/>
              <a:t>Popular forces in the colonized </a:t>
            </a:r>
          </a:p>
          <a:p>
            <a:r>
              <a:rPr lang="en-US" dirty="0" smtClean="0"/>
              <a:t>countries of Asia, Africa and Latin </a:t>
            </a:r>
          </a:p>
          <a:p>
            <a:r>
              <a:rPr lang="en-US" dirty="0" smtClean="0"/>
              <a:t>American create </a:t>
            </a:r>
            <a:r>
              <a:rPr lang="en-US" b="1" dirty="0" smtClean="0"/>
              <a:t>national liberation </a:t>
            </a:r>
          </a:p>
          <a:p>
            <a:r>
              <a:rPr lang="en-US" b="1" dirty="0" smtClean="0"/>
              <a:t>movements</a:t>
            </a:r>
            <a:r>
              <a:rPr lang="en-US" dirty="0" smtClean="0"/>
              <a:t> to fight to end the </a:t>
            </a:r>
          </a:p>
          <a:p>
            <a:r>
              <a:rPr lang="en-US" dirty="0" smtClean="0"/>
              <a:t>domination of western colonialism </a:t>
            </a:r>
          </a:p>
          <a:p>
            <a:r>
              <a:rPr lang="en-US" dirty="0" smtClean="0"/>
              <a:t>and imperialism.</a:t>
            </a:r>
            <a:endParaRPr lang="en-US" dirty="0"/>
          </a:p>
        </p:txBody>
      </p:sp>
      <p:sp>
        <p:nvSpPr>
          <p:cNvPr id="6" name="Left-Right Arrow 5"/>
          <p:cNvSpPr/>
          <p:nvPr/>
        </p:nvSpPr>
        <p:spPr>
          <a:xfrm rot="20929327">
            <a:off x="3355848" y="3200400"/>
            <a:ext cx="1216152" cy="484632"/>
          </a:xfrm>
          <a:prstGeom prst="leftRightArrow">
            <a:avLst>
              <a:gd name="adj1" fmla="val 50000"/>
              <a:gd name="adj2" fmla="val 52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rot="392949">
            <a:off x="3355848" y="5077968"/>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p:cNvSpPr/>
          <p:nvPr/>
        </p:nvSpPr>
        <p:spPr>
          <a:xfrm>
            <a:off x="6553200" y="3886200"/>
            <a:ext cx="484632" cy="762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31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18715</TotalTime>
  <Words>2532</Words>
  <Application>Microsoft Office PowerPoint</Application>
  <PresentationFormat>On-screen Show (4:3)</PresentationFormat>
  <Paragraphs>506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watching.  Please send comments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mcworter</dc:creator>
  <cp:lastModifiedBy>Kate Williams</cp:lastModifiedBy>
  <cp:revision>117</cp:revision>
  <cp:lastPrinted>2011-09-11T17:34:01Z</cp:lastPrinted>
  <dcterms:created xsi:type="dcterms:W3CDTF">2011-08-31T13:33:26Z</dcterms:created>
  <dcterms:modified xsi:type="dcterms:W3CDTF">2017-03-23T01:02:49Z</dcterms:modified>
</cp:coreProperties>
</file>